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454" r:id="rId3"/>
    <p:sldId id="455" r:id="rId4"/>
    <p:sldId id="448" r:id="rId5"/>
    <p:sldId id="464" r:id="rId6"/>
    <p:sldId id="450" r:id="rId7"/>
    <p:sldId id="463" r:id="rId8"/>
    <p:sldId id="446" r:id="rId9"/>
    <p:sldId id="453" r:id="rId10"/>
    <p:sldId id="452" r:id="rId11"/>
    <p:sldId id="451" r:id="rId12"/>
    <p:sldId id="438" r:id="rId13"/>
    <p:sldId id="439" r:id="rId14"/>
    <p:sldId id="442" r:id="rId15"/>
    <p:sldId id="447" r:id="rId16"/>
    <p:sldId id="441" r:id="rId17"/>
    <p:sldId id="444" r:id="rId18"/>
    <p:sldId id="449" r:id="rId19"/>
    <p:sldId id="456" r:id="rId20"/>
    <p:sldId id="457" r:id="rId21"/>
    <p:sldId id="458" r:id="rId22"/>
    <p:sldId id="460" r:id="rId23"/>
    <p:sldId id="459" r:id="rId24"/>
    <p:sldId id="461" r:id="rId25"/>
    <p:sldId id="462" r:id="rId26"/>
    <p:sldId id="466" r:id="rId27"/>
    <p:sldId id="467" r:id="rId28"/>
    <p:sldId id="465" r:id="rId29"/>
    <p:sldId id="400" r:id="rId30"/>
    <p:sldId id="391" r:id="rId31"/>
    <p:sldId id="468" r:id="rId32"/>
    <p:sldId id="375" r:id="rId33"/>
    <p:sldId id="376" r:id="rId34"/>
    <p:sldId id="418" r:id="rId35"/>
    <p:sldId id="421" r:id="rId36"/>
    <p:sldId id="422" r:id="rId37"/>
    <p:sldId id="424" r:id="rId38"/>
    <p:sldId id="425" r:id="rId39"/>
    <p:sldId id="426" r:id="rId40"/>
    <p:sldId id="427" r:id="rId41"/>
    <p:sldId id="432" r:id="rId42"/>
    <p:sldId id="433" r:id="rId43"/>
    <p:sldId id="408" r:id="rId44"/>
  </p:sldIdLst>
  <p:sldSz cx="9144000" cy="6858000" type="screen4x3"/>
  <p:notesSz cx="6797675" cy="9926638"/>
  <p:defaultTextStyle>
    <a:defPPr>
      <a:defRPr lang="pt-B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74" d="100"/>
          <a:sy n="74" d="100"/>
        </p:scale>
        <p:origin x="1668" y="72"/>
      </p:cViewPr>
      <p:guideLst>
        <p:guide orient="horz" pos="2160"/>
        <p:guide pos="2880"/>
      </p:guideLst>
    </p:cSldViewPr>
  </p:slideViewPr>
  <p:outlineViewPr>
    <p:cViewPr>
      <p:scale>
        <a:sx n="33" d="100"/>
        <a:sy n="33" d="100"/>
      </p:scale>
      <p:origin x="0" y="-3756"/>
    </p:cViewPr>
  </p:outlineViewPr>
  <p:notesTextViewPr>
    <p:cViewPr>
      <p:scale>
        <a:sx n="100" d="100"/>
        <a:sy n="100" d="100"/>
      </p:scale>
      <p:origin x="0" y="0"/>
    </p:cViewPr>
  </p:notesTextViewPr>
  <p:sorterViewPr>
    <p:cViewPr>
      <p:scale>
        <a:sx n="150" d="100"/>
        <a:sy n="150" d="100"/>
      </p:scale>
      <p:origin x="0" y="15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omaz%20Jensen\Documents\DIEESE\efetivo%20litoral%20pauli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Evolução da Produção de Petróleo no Estado de São Paulo, 2000-2015 (em m3)</a:t>
            </a:r>
          </a:p>
        </c:rich>
      </c:tx>
      <c:layout>
        <c:manualLayout>
          <c:xMode val="edge"/>
          <c:yMode val="edge"/>
          <c:x val="0.11869365428420557"/>
          <c:y val="3.2407407407407433E-2"/>
        </c:manualLayout>
      </c:layout>
      <c:overlay val="0"/>
    </c:title>
    <c:autoTitleDeleted val="0"/>
    <c:plotArea>
      <c:layout/>
      <c:lineChart>
        <c:grouping val="standard"/>
        <c:varyColors val="0"/>
        <c:ser>
          <c:idx val="1"/>
          <c:order val="0"/>
          <c:tx>
            <c:strRef>
              <c:f>producao!$B$27</c:f>
              <c:strCache>
                <c:ptCount val="1"/>
                <c:pt idx="0">
                  <c:v>Produção (m3)</c:v>
                </c:pt>
              </c:strCache>
            </c:strRef>
          </c:tx>
          <c:marker>
            <c:symbol val="none"/>
          </c:marker>
          <c:cat>
            <c:numRef>
              <c:f>producao!$A$28:$A$43</c:f>
              <c:numCache>
                <c:formatCode>General</c:formatCode>
                <c:ptCount val="1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numCache>
            </c:numRef>
          </c:cat>
          <c:val>
            <c:numRef>
              <c:f>producao!$B$28:$B$43</c:f>
              <c:numCache>
                <c:formatCode>#,##0</c:formatCode>
                <c:ptCount val="16"/>
                <c:pt idx="0">
                  <c:v>14303750</c:v>
                </c:pt>
                <c:pt idx="1">
                  <c:v>9417677</c:v>
                </c:pt>
                <c:pt idx="2">
                  <c:v>4018225</c:v>
                </c:pt>
                <c:pt idx="3">
                  <c:v>1736335</c:v>
                </c:pt>
                <c:pt idx="4">
                  <c:v>2223217</c:v>
                </c:pt>
                <c:pt idx="5">
                  <c:v>839136</c:v>
                </c:pt>
                <c:pt idx="6">
                  <c:v>53001</c:v>
                </c:pt>
                <c:pt idx="7">
                  <c:v>47950</c:v>
                </c:pt>
                <c:pt idx="8">
                  <c:v>62953</c:v>
                </c:pt>
                <c:pt idx="9">
                  <c:v>72646</c:v>
                </c:pt>
                <c:pt idx="10">
                  <c:v>81733</c:v>
                </c:pt>
                <c:pt idx="11">
                  <c:v>80845</c:v>
                </c:pt>
                <c:pt idx="12">
                  <c:v>84937</c:v>
                </c:pt>
                <c:pt idx="13">
                  <c:v>91855</c:v>
                </c:pt>
                <c:pt idx="14">
                  <c:v>88834</c:v>
                </c:pt>
                <c:pt idx="15">
                  <c:v>89987</c:v>
                </c:pt>
              </c:numCache>
            </c:numRef>
          </c:val>
          <c:smooth val="0"/>
        </c:ser>
        <c:dLbls>
          <c:showLegendKey val="0"/>
          <c:showVal val="0"/>
          <c:showCatName val="0"/>
          <c:showSerName val="0"/>
          <c:showPercent val="0"/>
          <c:showBubbleSize val="0"/>
        </c:dLbls>
        <c:smooth val="0"/>
        <c:axId val="256839496"/>
        <c:axId val="256836360"/>
      </c:lineChart>
      <c:catAx>
        <c:axId val="256839496"/>
        <c:scaling>
          <c:orientation val="minMax"/>
        </c:scaling>
        <c:delete val="0"/>
        <c:axPos val="b"/>
        <c:numFmt formatCode="General" sourceLinked="1"/>
        <c:majorTickMark val="out"/>
        <c:minorTickMark val="none"/>
        <c:tickLblPos val="nextTo"/>
        <c:txPr>
          <a:bodyPr rot="3480000"/>
          <a:lstStyle/>
          <a:p>
            <a:pPr>
              <a:defRPr/>
            </a:pPr>
            <a:endParaRPr lang="pt-BR"/>
          </a:p>
        </c:txPr>
        <c:crossAx val="256836360"/>
        <c:crosses val="autoZero"/>
        <c:auto val="1"/>
        <c:lblAlgn val="ctr"/>
        <c:lblOffset val="100"/>
        <c:noMultiLvlLbl val="0"/>
      </c:catAx>
      <c:valAx>
        <c:axId val="256836360"/>
        <c:scaling>
          <c:orientation val="minMax"/>
        </c:scaling>
        <c:delete val="0"/>
        <c:axPos val="l"/>
        <c:numFmt formatCode="#,##0" sourceLinked="1"/>
        <c:majorTickMark val="out"/>
        <c:minorTickMark val="none"/>
        <c:tickLblPos val="nextTo"/>
        <c:crossAx val="256839496"/>
        <c:crosses val="autoZero"/>
        <c:crossBetween val="between"/>
      </c:valAx>
    </c:plotArea>
    <c:plotVisOnly val="1"/>
    <c:dispBlanksAs val="gap"/>
    <c:showDLblsOverMax val="0"/>
  </c:chart>
  <c:txPr>
    <a:bodyPr/>
    <a:lstStyle/>
    <a:p>
      <a:pPr>
        <a:defRPr sz="2000"/>
      </a:pPr>
      <a:endParaRPr lang="pt-B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528D172F-8026-4586-8F32-2C2CA04A1178}" type="datetimeFigureOut">
              <a:rPr lang="pt-BR"/>
              <a:pPr>
                <a:defRPr/>
              </a:pPr>
              <a:t>25/05/2016</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9CCF35D-FE56-4E69-8352-BADEA0F7EEC9}" type="slidenum">
              <a:rPr lang="pt-BR"/>
              <a:pPr>
                <a:defRPr/>
              </a:pPr>
              <a:t>‹nº›</a:t>
            </a:fld>
            <a:endParaRPr lang="pt-BR"/>
          </a:p>
        </p:txBody>
      </p:sp>
    </p:spTree>
    <p:extLst>
      <p:ext uri="{BB962C8B-B14F-4D97-AF65-F5344CB8AC3E}">
        <p14:creationId xmlns:p14="http://schemas.microsoft.com/office/powerpoint/2010/main" val="889440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1C44E59-4569-4DD4-83ED-143245369CE3}" type="slidenum">
              <a:rPr lang="pt-BR" altLang="pt-BR" smtClean="0">
                <a:latin typeface="Arial" pitchFamily="34" charset="0"/>
              </a:rPr>
              <a:pPr/>
              <a:t>37</a:t>
            </a:fld>
            <a:endParaRPr lang="pt-BR" altLang="pt-BR"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pt-BR" altLang="pt-BR" smtClean="0">
              <a:latin typeface="Arial" pitchFamily="34" charset="0"/>
            </a:endParaRPr>
          </a:p>
        </p:txBody>
      </p:sp>
    </p:spTree>
    <p:extLst>
      <p:ext uri="{BB962C8B-B14F-4D97-AF65-F5344CB8AC3E}">
        <p14:creationId xmlns:p14="http://schemas.microsoft.com/office/powerpoint/2010/main" val="181854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0706" y="9428573"/>
            <a:ext cx="2945397" cy="496490"/>
          </a:xfrm>
          <a:prstGeom prst="rect">
            <a:avLst/>
          </a:prstGeom>
          <a:noFill/>
          <a:ln w="9525">
            <a:noFill/>
            <a:miter lim="800000"/>
            <a:headEnd/>
            <a:tailEnd/>
          </a:ln>
        </p:spPr>
        <p:txBody>
          <a:bodyPr lIns="95559" tIns="47780" rIns="95559" bIns="47780" anchor="b"/>
          <a:lstStyle/>
          <a:p>
            <a:pPr algn="r"/>
            <a:fld id="{174B7C9B-A518-496A-BE95-7495516FABF3}" type="slidenum">
              <a:rPr lang="pt-BR" altLang="pt-BR" sz="1200"/>
              <a:pPr algn="r"/>
              <a:t>40</a:t>
            </a:fld>
            <a:endParaRPr lang="pt-BR" altLang="pt-BR"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pt-BR" altLang="pt-BR" smtClean="0">
              <a:latin typeface="Arial" pitchFamily="34" charset="0"/>
            </a:endParaRPr>
          </a:p>
        </p:txBody>
      </p:sp>
    </p:spTree>
    <p:extLst>
      <p:ext uri="{BB962C8B-B14F-4D97-AF65-F5344CB8AC3E}">
        <p14:creationId xmlns:p14="http://schemas.microsoft.com/office/powerpoint/2010/main" val="335921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0B5D534-E4B8-45B0-B932-8E1B22110C13}" type="slidenum">
              <a:rPr lang="pt-BR" altLang="pt-BR" smtClean="0">
                <a:latin typeface="Arial" pitchFamily="34" charset="0"/>
              </a:rPr>
              <a:pPr/>
              <a:t>41</a:t>
            </a:fld>
            <a:endParaRPr lang="pt-BR" altLang="pt-BR"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pt-BR" altLang="pt-BR" smtClean="0">
              <a:latin typeface="Arial" pitchFamily="34" charset="0"/>
            </a:endParaRPr>
          </a:p>
        </p:txBody>
      </p:sp>
    </p:spTree>
    <p:extLst>
      <p:ext uri="{BB962C8B-B14F-4D97-AF65-F5344CB8AC3E}">
        <p14:creationId xmlns:p14="http://schemas.microsoft.com/office/powerpoint/2010/main" val="3815851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843213" y="1196975"/>
            <a:ext cx="3303587" cy="1125538"/>
          </a:xfrm>
          <a:prstGeom prst="rect">
            <a:avLst/>
          </a:prstGeom>
          <a:noFill/>
          <a:ln w="9525">
            <a:noFill/>
            <a:miter lim="800000"/>
            <a:headEnd/>
            <a:tailEnd/>
          </a:ln>
        </p:spPr>
      </p:pic>
      <p:pic>
        <p:nvPicPr>
          <p:cNvPr id="5" name="Imagem 7"/>
          <p:cNvPicPr>
            <a:picLocks noChangeAspect="1"/>
          </p:cNvPicPr>
          <p:nvPr userDrawn="1"/>
        </p:nvPicPr>
        <p:blipFill>
          <a:blip r:embed="rId3"/>
          <a:srcRect t="27002"/>
          <a:stretch>
            <a:fillRect/>
          </a:stretch>
        </p:blipFill>
        <p:spPr bwMode="auto">
          <a:xfrm>
            <a:off x="0" y="-26988"/>
            <a:ext cx="4572000" cy="388938"/>
          </a:xfrm>
          <a:prstGeom prst="rect">
            <a:avLst/>
          </a:prstGeom>
          <a:noFill/>
          <a:ln w="9525">
            <a:noFill/>
            <a:miter lim="800000"/>
            <a:headEnd/>
            <a:tailEnd/>
          </a:ln>
        </p:spPr>
      </p:pic>
      <p:pic>
        <p:nvPicPr>
          <p:cNvPr id="6" name="Imagem 8"/>
          <p:cNvPicPr>
            <a:picLocks noChangeAspect="1"/>
          </p:cNvPicPr>
          <p:nvPr userDrawn="1"/>
        </p:nvPicPr>
        <p:blipFill>
          <a:blip r:embed="rId3"/>
          <a:srcRect t="27002"/>
          <a:stretch>
            <a:fillRect/>
          </a:stretch>
        </p:blipFill>
        <p:spPr bwMode="auto">
          <a:xfrm>
            <a:off x="4572000" y="-26988"/>
            <a:ext cx="4572000" cy="388938"/>
          </a:xfrm>
          <a:prstGeom prst="rect">
            <a:avLst/>
          </a:prstGeom>
          <a:noFill/>
          <a:ln w="9525">
            <a:noFill/>
            <a:miter lim="800000"/>
            <a:headEnd/>
            <a:tailEnd/>
          </a:ln>
        </p:spPr>
      </p:pic>
      <p:sp>
        <p:nvSpPr>
          <p:cNvPr id="2" name="Título 1"/>
          <p:cNvSpPr>
            <a:spLocks noGrp="1"/>
          </p:cNvSpPr>
          <p:nvPr>
            <p:ph type="ctrTitle"/>
          </p:nvPr>
        </p:nvSpPr>
        <p:spPr>
          <a:xfrm>
            <a:off x="685800" y="2463031"/>
            <a:ext cx="7772400" cy="1470025"/>
          </a:xfrm>
        </p:spPr>
        <p:txBody>
          <a:bodyPr/>
          <a:lstStyle>
            <a:lvl1pPr>
              <a:defRPr b="1"/>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4077072"/>
            <a:ext cx="6400800" cy="1296144"/>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7" name="Espaço Reservado para Data 3"/>
          <p:cNvSpPr>
            <a:spLocks noGrp="1"/>
          </p:cNvSpPr>
          <p:nvPr>
            <p:ph type="dt" sz="half" idx="10"/>
          </p:nvPr>
        </p:nvSpPr>
        <p:spPr>
          <a:xfrm>
            <a:off x="457200" y="5516563"/>
            <a:ext cx="2133600" cy="365125"/>
          </a:xfrm>
        </p:spPr>
        <p:txBody>
          <a:bodyPr/>
          <a:lstStyle>
            <a:lvl1pPr>
              <a:defRPr/>
            </a:lvl1pPr>
          </a:lstStyle>
          <a:p>
            <a:pPr>
              <a:defRPr/>
            </a:pPr>
            <a:fld id="{75949CB1-A41C-42E8-9DC0-4445FA21DB20}" type="datetimeFigureOut">
              <a:rPr lang="pt-BR"/>
              <a:pPr>
                <a:defRPr/>
              </a:pPr>
              <a:t>25/05/2016</a:t>
            </a:fld>
            <a:endParaRPr lang="pt-BR" dirty="0"/>
          </a:p>
        </p:txBody>
      </p:sp>
      <p:sp>
        <p:nvSpPr>
          <p:cNvPr id="8" name="Espaço Reservado para Rodapé 4"/>
          <p:cNvSpPr>
            <a:spLocks noGrp="1"/>
          </p:cNvSpPr>
          <p:nvPr>
            <p:ph type="ftr" sz="quarter" idx="11"/>
          </p:nvPr>
        </p:nvSpPr>
        <p:spPr>
          <a:xfrm>
            <a:off x="3124200" y="5516563"/>
            <a:ext cx="2895600" cy="365125"/>
          </a:xfr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a:off x="6553200" y="5516563"/>
            <a:ext cx="2133600" cy="365125"/>
          </a:xfrm>
        </p:spPr>
        <p:txBody>
          <a:bodyPr/>
          <a:lstStyle>
            <a:lvl1pPr>
              <a:defRPr/>
            </a:lvl1pPr>
          </a:lstStyle>
          <a:p>
            <a:pPr>
              <a:defRPr/>
            </a:pPr>
            <a:fld id="{62DFC9FC-75F9-4B58-B39A-A6A9400FC771}" type="slidenum">
              <a:rPr lang="pt-BR" altLang="pt-BR"/>
              <a:pPr>
                <a:defRPr/>
              </a:pPr>
              <a:t>‹nº›</a:t>
            </a:fld>
            <a:endParaRPr lang="pt-BR" alt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DA99663-772E-4528-8296-8081DEFEDDF3}" type="datetimeFigureOut">
              <a:rPr lang="pt-BR"/>
              <a:pPr>
                <a:defRPr/>
              </a:pPr>
              <a:t>25/05/2016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F50D0F7-E2FE-4928-BD66-0411E05C6D0C}" type="slidenum">
              <a:rPr lang="pt-BR" altLang="pt-BR"/>
              <a:pPr>
                <a:defRPr/>
              </a:pPr>
              <a:t>‹nº›</a:t>
            </a:fld>
            <a:endParaRPr lang="pt-BR" alt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BCC4C03-1EFC-42ED-9965-C6B04360E450}" type="datetimeFigureOut">
              <a:rPr lang="pt-BR"/>
              <a:pPr>
                <a:defRPr/>
              </a:pPr>
              <a:t>25/05/2016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A15C4CA-A733-4945-906D-53537EB3BE43}" type="slidenum">
              <a:rPr lang="pt-BR" altLang="pt-BR"/>
              <a:pPr>
                <a:defRPr/>
              </a:pPr>
              <a:t>‹nº›</a:t>
            </a:fld>
            <a:endParaRPr lang="pt-BR" alt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468313" y="476250"/>
            <a:ext cx="2874962" cy="981075"/>
          </a:xfrm>
          <a:prstGeom prst="rect">
            <a:avLst/>
          </a:prstGeom>
          <a:noFill/>
          <a:ln w="9525">
            <a:noFill/>
            <a:miter lim="800000"/>
            <a:headEnd/>
            <a:tailEnd/>
          </a:ln>
        </p:spPr>
      </p:pic>
      <p:pic>
        <p:nvPicPr>
          <p:cNvPr id="5" name="Imagem 7"/>
          <p:cNvPicPr>
            <a:picLocks noChangeAspect="1"/>
          </p:cNvPicPr>
          <p:nvPr userDrawn="1"/>
        </p:nvPicPr>
        <p:blipFill>
          <a:blip r:embed="rId3"/>
          <a:srcRect t="27002"/>
          <a:stretch>
            <a:fillRect/>
          </a:stretch>
        </p:blipFill>
        <p:spPr bwMode="auto">
          <a:xfrm rot="10800000">
            <a:off x="0" y="6483350"/>
            <a:ext cx="4572000" cy="388938"/>
          </a:xfrm>
          <a:prstGeom prst="rect">
            <a:avLst/>
          </a:prstGeom>
          <a:noFill/>
          <a:ln w="9525">
            <a:noFill/>
            <a:miter lim="800000"/>
            <a:headEnd/>
            <a:tailEnd/>
          </a:ln>
        </p:spPr>
      </p:pic>
      <p:pic>
        <p:nvPicPr>
          <p:cNvPr id="6" name="Imagem 8"/>
          <p:cNvPicPr>
            <a:picLocks noChangeAspect="1"/>
          </p:cNvPicPr>
          <p:nvPr userDrawn="1"/>
        </p:nvPicPr>
        <p:blipFill>
          <a:blip r:embed="rId3"/>
          <a:srcRect t="27002"/>
          <a:stretch>
            <a:fillRect/>
          </a:stretch>
        </p:blipFill>
        <p:spPr bwMode="auto">
          <a:xfrm rot="10800000">
            <a:off x="4572000" y="6483350"/>
            <a:ext cx="4572000" cy="388938"/>
          </a:xfrm>
          <a:prstGeom prst="rect">
            <a:avLst/>
          </a:prstGeom>
          <a:noFill/>
          <a:ln w="9525">
            <a:noFill/>
            <a:miter lim="800000"/>
            <a:headEnd/>
            <a:tailEnd/>
          </a:ln>
        </p:spPr>
      </p:pic>
      <p:sp>
        <p:nvSpPr>
          <p:cNvPr id="2" name="Título 1"/>
          <p:cNvSpPr>
            <a:spLocks noGrp="1"/>
          </p:cNvSpPr>
          <p:nvPr>
            <p:ph type="title"/>
          </p:nvPr>
        </p:nvSpPr>
        <p:spPr>
          <a:xfrm>
            <a:off x="457200" y="1412776"/>
            <a:ext cx="8229600" cy="998984"/>
          </a:xfrm>
        </p:spPr>
        <p:txBody>
          <a:bodyPr>
            <a:noAutofit/>
          </a:bodyPr>
          <a:lstStyle>
            <a:lvl1pPr algn="l">
              <a:defRPr sz="3600" b="1"/>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457200" y="2564904"/>
            <a:ext cx="8229600" cy="3216147"/>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Espaço Reservado para Data 3"/>
          <p:cNvSpPr>
            <a:spLocks noGrp="1"/>
          </p:cNvSpPr>
          <p:nvPr>
            <p:ph type="dt" sz="half" idx="10"/>
          </p:nvPr>
        </p:nvSpPr>
        <p:spPr>
          <a:xfrm>
            <a:off x="457200" y="5949950"/>
            <a:ext cx="2133600" cy="365125"/>
          </a:xfrm>
        </p:spPr>
        <p:txBody>
          <a:bodyPr/>
          <a:lstStyle>
            <a:lvl1pPr>
              <a:defRPr/>
            </a:lvl1pPr>
          </a:lstStyle>
          <a:p>
            <a:pPr>
              <a:defRPr/>
            </a:pPr>
            <a:fld id="{21DC5999-F3CB-4F5A-89B8-061DC5FE9473}" type="datetimeFigureOut">
              <a:rPr lang="pt-BR"/>
              <a:pPr>
                <a:defRPr/>
              </a:pPr>
              <a:t>25/05/2016</a:t>
            </a:fld>
            <a:endParaRPr lang="pt-BR" dirty="0"/>
          </a:p>
        </p:txBody>
      </p:sp>
      <p:sp>
        <p:nvSpPr>
          <p:cNvPr id="8" name="Espaço Reservado para Rodapé 4"/>
          <p:cNvSpPr>
            <a:spLocks noGrp="1"/>
          </p:cNvSpPr>
          <p:nvPr>
            <p:ph type="ftr" sz="quarter" idx="11"/>
          </p:nvPr>
        </p:nvSpPr>
        <p:spPr>
          <a:xfrm>
            <a:off x="3124200" y="5949950"/>
            <a:ext cx="2895600" cy="365125"/>
          </a:xfr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a:off x="6553200" y="5949950"/>
            <a:ext cx="2133600" cy="365125"/>
          </a:xfrm>
        </p:spPr>
        <p:txBody>
          <a:bodyPr/>
          <a:lstStyle>
            <a:lvl1pPr>
              <a:defRPr/>
            </a:lvl1pPr>
          </a:lstStyle>
          <a:p>
            <a:pPr>
              <a:defRPr/>
            </a:pPr>
            <a:fld id="{9EBB8943-1723-4162-9401-239BF0DFFA27}" type="slidenum">
              <a:rPr lang="pt-BR" altLang="pt-BR"/>
              <a:pPr>
                <a:defRPr/>
              </a:pPr>
              <a:t>‹nº›</a:t>
            </a:fld>
            <a:endParaRPr lang="pt-BR" alt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3059113" y="1628775"/>
            <a:ext cx="2876550" cy="981075"/>
          </a:xfrm>
          <a:prstGeom prst="rect">
            <a:avLst/>
          </a:prstGeom>
          <a:noFill/>
          <a:ln w="9525">
            <a:noFill/>
            <a:miter lim="800000"/>
            <a:headEnd/>
            <a:tailEnd/>
          </a:ln>
        </p:spPr>
      </p:pic>
      <p:pic>
        <p:nvPicPr>
          <p:cNvPr id="5" name="Imagem 7"/>
          <p:cNvPicPr>
            <a:picLocks noChangeAspect="1"/>
          </p:cNvPicPr>
          <p:nvPr userDrawn="1"/>
        </p:nvPicPr>
        <p:blipFill>
          <a:blip r:embed="rId3"/>
          <a:srcRect t="27002"/>
          <a:stretch>
            <a:fillRect/>
          </a:stretch>
        </p:blipFill>
        <p:spPr bwMode="auto">
          <a:xfrm>
            <a:off x="0" y="6483350"/>
            <a:ext cx="4572000" cy="388938"/>
          </a:xfrm>
          <a:prstGeom prst="rect">
            <a:avLst/>
          </a:prstGeom>
          <a:noFill/>
          <a:ln w="9525">
            <a:noFill/>
            <a:miter lim="800000"/>
            <a:headEnd/>
            <a:tailEnd/>
          </a:ln>
        </p:spPr>
      </p:pic>
      <p:pic>
        <p:nvPicPr>
          <p:cNvPr id="6" name="Imagem 8"/>
          <p:cNvPicPr>
            <a:picLocks noChangeAspect="1"/>
          </p:cNvPicPr>
          <p:nvPr userDrawn="1"/>
        </p:nvPicPr>
        <p:blipFill>
          <a:blip r:embed="rId3"/>
          <a:srcRect t="27002"/>
          <a:stretch>
            <a:fillRect/>
          </a:stretch>
        </p:blipFill>
        <p:spPr bwMode="auto">
          <a:xfrm>
            <a:off x="4572000" y="6483350"/>
            <a:ext cx="4572000" cy="388938"/>
          </a:xfrm>
          <a:prstGeom prst="rect">
            <a:avLst/>
          </a:prstGeom>
          <a:noFill/>
          <a:ln w="9525">
            <a:noFill/>
            <a:miter lim="800000"/>
            <a:headEnd/>
            <a:tailEnd/>
          </a:ln>
        </p:spPr>
      </p:pic>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7" name="Espaço Reservado para Data 3"/>
          <p:cNvSpPr>
            <a:spLocks noGrp="1"/>
          </p:cNvSpPr>
          <p:nvPr>
            <p:ph type="dt" sz="half" idx="10"/>
          </p:nvPr>
        </p:nvSpPr>
        <p:spPr>
          <a:xfrm>
            <a:off x="457200" y="6021388"/>
            <a:ext cx="2133600" cy="365125"/>
          </a:xfrm>
        </p:spPr>
        <p:txBody>
          <a:bodyPr/>
          <a:lstStyle>
            <a:lvl1pPr>
              <a:defRPr/>
            </a:lvl1pPr>
          </a:lstStyle>
          <a:p>
            <a:pPr>
              <a:defRPr/>
            </a:pPr>
            <a:fld id="{ED86D69B-8D5D-479E-A997-7046B3BC9036}" type="datetimeFigureOut">
              <a:rPr lang="pt-BR"/>
              <a:pPr>
                <a:defRPr/>
              </a:pPr>
              <a:t>25/05/2016</a:t>
            </a:fld>
            <a:endParaRPr lang="pt-BR" dirty="0"/>
          </a:p>
        </p:txBody>
      </p:sp>
      <p:sp>
        <p:nvSpPr>
          <p:cNvPr id="8" name="Espaço Reservado para Rodapé 4"/>
          <p:cNvSpPr>
            <a:spLocks noGrp="1"/>
          </p:cNvSpPr>
          <p:nvPr>
            <p:ph type="ftr" sz="quarter" idx="11"/>
          </p:nvPr>
        </p:nvSpPr>
        <p:spPr>
          <a:xfrm>
            <a:off x="3124200" y="6021388"/>
            <a:ext cx="2895600" cy="365125"/>
          </a:xfr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a:off x="6553200" y="6021388"/>
            <a:ext cx="2133600" cy="365125"/>
          </a:xfrm>
        </p:spPr>
        <p:txBody>
          <a:bodyPr/>
          <a:lstStyle>
            <a:lvl1pPr>
              <a:defRPr/>
            </a:lvl1pPr>
          </a:lstStyle>
          <a:p>
            <a:pPr>
              <a:defRPr/>
            </a:pPr>
            <a:fld id="{47C2F9D9-037D-45AE-BDD6-5BAA4A4020B9}" type="slidenum">
              <a:rPr lang="pt-BR" altLang="pt-BR"/>
              <a:pPr>
                <a:defRPr/>
              </a:pPr>
              <a:t>‹nº›</a:t>
            </a:fld>
            <a:endParaRPr lang="pt-BR" alt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468313" y="476250"/>
            <a:ext cx="2874962" cy="981075"/>
          </a:xfrm>
          <a:prstGeom prst="rect">
            <a:avLst/>
          </a:prstGeom>
          <a:noFill/>
          <a:ln w="9525">
            <a:noFill/>
            <a:miter lim="800000"/>
            <a:headEnd/>
            <a:tailEnd/>
          </a:ln>
        </p:spPr>
      </p:pic>
      <p:sp>
        <p:nvSpPr>
          <p:cNvPr id="2" name="Título 1"/>
          <p:cNvSpPr>
            <a:spLocks noGrp="1"/>
          </p:cNvSpPr>
          <p:nvPr>
            <p:ph type="title"/>
          </p:nvPr>
        </p:nvSpPr>
        <p:spPr>
          <a:xfrm>
            <a:off x="457200" y="1556792"/>
            <a:ext cx="8229600" cy="854968"/>
          </a:xfrm>
        </p:spPr>
        <p:txBody>
          <a:bodyPr>
            <a:noAutofit/>
          </a:bodyPr>
          <a:lstStyle>
            <a:lvl1pPr algn="l">
              <a:defRPr sz="3600" b="1"/>
            </a:lvl1pPr>
          </a:lstStyle>
          <a:p>
            <a:r>
              <a:rPr lang="pt-BR" dirty="0" smtClean="0"/>
              <a:t>Clique para editar o estilo do título mestre</a:t>
            </a:r>
            <a:endParaRPr lang="pt-BR" dirty="0"/>
          </a:p>
        </p:txBody>
      </p:sp>
      <p:sp>
        <p:nvSpPr>
          <p:cNvPr id="3" name="Espaço Reservado para Conteúdo 2"/>
          <p:cNvSpPr>
            <a:spLocks noGrp="1"/>
          </p:cNvSpPr>
          <p:nvPr>
            <p:ph sz="half" idx="1"/>
          </p:nvPr>
        </p:nvSpPr>
        <p:spPr>
          <a:xfrm>
            <a:off x="457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4"/>
          <p:cNvSpPr>
            <a:spLocks noGrp="1"/>
          </p:cNvSpPr>
          <p:nvPr>
            <p:ph type="dt" sz="half" idx="10"/>
          </p:nvPr>
        </p:nvSpPr>
        <p:spPr/>
        <p:txBody>
          <a:bodyPr/>
          <a:lstStyle>
            <a:lvl1pPr>
              <a:defRPr/>
            </a:lvl1pPr>
          </a:lstStyle>
          <a:p>
            <a:pPr>
              <a:defRPr/>
            </a:pPr>
            <a:fld id="{10340367-E203-499E-B26C-2065B7B309B1}" type="datetimeFigureOut">
              <a:rPr lang="pt-BR"/>
              <a:pPr>
                <a:defRPr/>
              </a:pPr>
              <a:t>25/05/2016</a:t>
            </a:fld>
            <a:endParaRPr lang="pt-BR" dirty="0"/>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F078F933-6A07-41D1-AAF0-5D9C2ECEA341}" type="slidenum">
              <a:rPr lang="pt-BR" altLang="pt-BR"/>
              <a:pPr>
                <a:defRPr/>
              </a:pPr>
              <a:t>‹nº›</a:t>
            </a:fld>
            <a:endParaRPr lang="pt-BR" alt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EE3C1D1B-5700-4462-9072-861465B163B3}" type="datetimeFigureOut">
              <a:rPr lang="pt-BR"/>
              <a:pPr>
                <a:defRPr/>
              </a:pPr>
              <a:t>25/05/2016</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5E9368F-8659-479F-B4B2-15F2EEADF10D}" type="slidenum">
              <a:rPr lang="pt-BR" altLang="pt-BR"/>
              <a:pPr>
                <a:defRPr/>
              </a:pPr>
              <a:t>‹nº›</a:t>
            </a:fld>
            <a:endParaRPr lang="pt-BR" alt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925A682F-E0CC-4AA8-86A5-7F924BD47A10}" type="datetimeFigureOut">
              <a:rPr lang="pt-BR"/>
              <a:pPr>
                <a:defRPr/>
              </a:pPr>
              <a:t>25/05/2016</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3269584-CCFB-433F-9938-F48B92C4D127}" type="slidenum">
              <a:rPr lang="pt-BR" altLang="pt-BR"/>
              <a:pPr>
                <a:defRPr/>
              </a:pPr>
              <a:t>‹nº›</a:t>
            </a:fld>
            <a:endParaRPr lang="pt-BR" alt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CE3AE3D-7938-463B-8EE4-7FAFB593D5A0}" type="datetimeFigureOut">
              <a:rPr lang="pt-BR"/>
              <a:pPr>
                <a:defRPr/>
              </a:pPr>
              <a:t>25/05/2016</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62257FCF-05BF-46E4-8DDF-F5E1B02C56D4}" type="slidenum">
              <a:rPr lang="pt-BR" altLang="pt-BR"/>
              <a:pPr>
                <a:defRPr/>
              </a:pPr>
              <a:t>‹nº›</a:t>
            </a:fld>
            <a:endParaRPr lang="pt-BR" alt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67DFB82-CF1E-46A3-8929-1002B8551DAA}" type="datetimeFigureOut">
              <a:rPr lang="pt-BR"/>
              <a:pPr>
                <a:defRPr/>
              </a:pPr>
              <a:t>25/05/2016</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C23119A-5C13-44B0-B365-4C8B92427798}" type="slidenum">
              <a:rPr lang="pt-BR" altLang="pt-BR"/>
              <a:pPr>
                <a:defRPr/>
              </a:pPr>
              <a:t>‹nº›</a:t>
            </a:fld>
            <a:endParaRPr lang="pt-BR" alt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CDD70C1-DDB3-4B26-BB16-F7A88BC0069D}" type="datetimeFigureOut">
              <a:rPr lang="pt-BR"/>
              <a:pPr>
                <a:defRPr/>
              </a:pPr>
              <a:t>25/05/2016</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3104DA4-5BDD-4DB7-94D0-4890E2005DB1}" type="slidenum">
              <a:rPr lang="pt-BR" altLang="pt-BR"/>
              <a:pPr>
                <a:defRPr/>
              </a:pPr>
              <a:t>‹nº›</a:t>
            </a:fld>
            <a:endParaRPr lang="pt-BR" alt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D41F872-1E02-4AA9-A004-23E0FA8B1A4E}" type="datetimeFigureOut">
              <a:rPr lang="pt-BR"/>
              <a:pPr>
                <a:defRPr/>
              </a:pPr>
              <a:t>25/05/2016</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C1388014-E84B-44C3-B27D-3E89F683FBFC}" type="slidenum">
              <a:rPr lang="pt-BR" altLang="pt-BR"/>
              <a:pPr>
                <a:defRPr/>
              </a:pPr>
              <a:t>‹nº›</a:t>
            </a:fld>
            <a:endParaRPr lang="pt-BR" altLang="pt-BR" dirty="0"/>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ítulo 1"/>
          <p:cNvSpPr>
            <a:spLocks noGrp="1"/>
          </p:cNvSpPr>
          <p:nvPr>
            <p:ph type="ctrTitle" idx="4294967295"/>
          </p:nvPr>
        </p:nvSpPr>
        <p:spPr>
          <a:xfrm>
            <a:off x="0" y="2133600"/>
            <a:ext cx="9144000" cy="1470025"/>
          </a:xfrm>
        </p:spPr>
        <p:txBody>
          <a:bodyPr/>
          <a:lstStyle/>
          <a:p>
            <a:pPr eaLnBrk="1" hangingPunct="1"/>
            <a:r>
              <a:rPr lang="pt-BR" altLang="pt-BR" sz="3200" b="1" dirty="0" smtClean="0"/>
              <a:t/>
            </a:r>
            <a:br>
              <a:rPr lang="pt-BR" altLang="pt-BR" sz="3200" b="1" dirty="0" smtClean="0"/>
            </a:br>
            <a:r>
              <a:rPr lang="pt-BR" sz="3200" b="1" dirty="0" smtClean="0"/>
              <a:t>Impactos potenciais no Litoral Paulista do novo cenário de gestão e de investimentos da Petrobras</a:t>
            </a:r>
            <a:r>
              <a:rPr lang="pt-BR" sz="3200" dirty="0" smtClean="0"/>
              <a:t/>
            </a:r>
            <a:br>
              <a:rPr lang="pt-BR" sz="3200" dirty="0" smtClean="0"/>
            </a:br>
            <a:endParaRPr lang="pt-BR" altLang="pt-BR" sz="3200" b="1" dirty="0" smtClean="0"/>
          </a:p>
        </p:txBody>
      </p:sp>
      <p:sp>
        <p:nvSpPr>
          <p:cNvPr id="4" name="Título 1"/>
          <p:cNvSpPr txBox="1">
            <a:spLocks/>
          </p:cNvSpPr>
          <p:nvPr/>
        </p:nvSpPr>
        <p:spPr bwMode="auto">
          <a:xfrm>
            <a:off x="0" y="836613"/>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342900" indent="-342900" eaLnBrk="1" fontAlgn="auto" hangingPunct="1">
              <a:lnSpc>
                <a:spcPct val="80000"/>
              </a:lnSpc>
              <a:spcBef>
                <a:spcPct val="20000"/>
              </a:spcBef>
              <a:spcAft>
                <a:spcPts val="0"/>
              </a:spcAft>
              <a:defRPr/>
            </a:pPr>
            <a:endParaRPr lang="pt-BR" altLang="pt-BR" sz="2400" b="1" dirty="0">
              <a:latin typeface="+mn-lt"/>
              <a:ea typeface="+mn-ea"/>
              <a:cs typeface="+mn-cs"/>
            </a:endParaRPr>
          </a:p>
        </p:txBody>
      </p:sp>
      <p:sp>
        <p:nvSpPr>
          <p:cNvPr id="6149" name="Rectangle 2"/>
          <p:cNvSpPr txBox="1">
            <a:spLocks noChangeArrowheads="1"/>
          </p:cNvSpPr>
          <p:nvPr/>
        </p:nvSpPr>
        <p:spPr bwMode="auto">
          <a:xfrm>
            <a:off x="0" y="4724400"/>
            <a:ext cx="9144000" cy="1584325"/>
          </a:xfrm>
          <a:prstGeom prst="rect">
            <a:avLst/>
          </a:prstGeom>
          <a:noFill/>
          <a:ln w="9525">
            <a:noFill/>
            <a:miter lim="800000"/>
            <a:headEnd/>
            <a:tailEnd/>
          </a:ln>
        </p:spPr>
        <p:txBody>
          <a:bodyPr anchor="ctr"/>
          <a:lstStyle/>
          <a:p>
            <a:pPr algn="ctr" eaLnBrk="1" hangingPunct="1"/>
            <a:r>
              <a:rPr lang="pt-BR" altLang="pt-BR" sz="2000" i="1" dirty="0" smtClean="0"/>
              <a:t>Santos, 28 de maio de 2016</a:t>
            </a:r>
            <a:endParaRPr lang="pt-BR" altLang="pt-BR" sz="20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02" y="571480"/>
            <a:ext cx="2550233" cy="5627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285720" y="785794"/>
            <a:ext cx="8438614" cy="385765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CaixaDeTexto 3"/>
          <p:cNvSpPr txBox="1"/>
          <p:nvPr/>
        </p:nvSpPr>
        <p:spPr>
          <a:xfrm>
            <a:off x="1071538" y="4929198"/>
            <a:ext cx="6858048" cy="1477328"/>
          </a:xfrm>
          <a:prstGeom prst="rect">
            <a:avLst/>
          </a:prstGeom>
          <a:noFill/>
        </p:spPr>
        <p:txBody>
          <a:bodyPr wrap="square" rtlCol="0">
            <a:spAutoFit/>
          </a:bodyPr>
          <a:lstStyle/>
          <a:p>
            <a:pPr algn="just"/>
            <a:r>
              <a:rPr lang="pt-BR" dirty="0" smtClean="0"/>
              <a:t>Em fevereiro de 2016, a Bacia de Santos registrou produção de mais de 957 mil barris de óleo equivalente por dia, em 11 campos produtores, sendo a Bacia que mais produziu Gás Natural no Brasil no período, com mais de 39 milhões de metros cúbicos diários.   </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85720" y="857232"/>
            <a:ext cx="8522726" cy="5323964"/>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357158" y="761378"/>
            <a:ext cx="8429684" cy="5335244"/>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23361" y="1285860"/>
            <a:ext cx="8897278" cy="428628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272008" y="2143117"/>
            <a:ext cx="8599984" cy="2571768"/>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357159" y="498081"/>
            <a:ext cx="8429684" cy="586184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2071670" y="200202"/>
            <a:ext cx="5000660" cy="6514946"/>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619555" y="1928802"/>
            <a:ext cx="7904892" cy="3000396"/>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442937" y="1857365"/>
            <a:ext cx="8258128" cy="3143272"/>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2"/>
          <a:srcRect/>
          <a:stretch>
            <a:fillRect/>
          </a:stretch>
        </p:blipFill>
        <p:spPr bwMode="auto">
          <a:xfrm>
            <a:off x="0" y="2571744"/>
            <a:ext cx="9144000" cy="2446556"/>
          </a:xfrm>
          <a:prstGeom prst="rect">
            <a:avLst/>
          </a:prstGeom>
          <a:noFill/>
          <a:ln w="9525">
            <a:noFill/>
            <a:miter lim="800000"/>
            <a:headEnd/>
            <a:tailEnd/>
          </a:ln>
          <a:effectLst/>
        </p:spPr>
      </p:pic>
      <p:pic>
        <p:nvPicPr>
          <p:cNvPr id="105477" name="Picture 5"/>
          <p:cNvPicPr>
            <a:picLocks noChangeAspect="1" noChangeArrowheads="1"/>
          </p:cNvPicPr>
          <p:nvPr/>
        </p:nvPicPr>
        <p:blipFill>
          <a:blip r:embed="rId3"/>
          <a:srcRect/>
          <a:stretch>
            <a:fillRect/>
          </a:stretch>
        </p:blipFill>
        <p:spPr bwMode="auto">
          <a:xfrm>
            <a:off x="0" y="5612714"/>
            <a:ext cx="5253236" cy="602368"/>
          </a:xfrm>
          <a:prstGeom prst="rect">
            <a:avLst/>
          </a:prstGeom>
          <a:noFill/>
          <a:ln w="9525">
            <a:noFill/>
            <a:miter lim="800000"/>
            <a:headEnd/>
            <a:tailEnd/>
          </a:ln>
          <a:effectLst/>
        </p:spPr>
      </p:pic>
      <p:sp>
        <p:nvSpPr>
          <p:cNvPr id="6" name="CaixaDeTexto 5"/>
          <p:cNvSpPr txBox="1"/>
          <p:nvPr/>
        </p:nvSpPr>
        <p:spPr>
          <a:xfrm>
            <a:off x="142844" y="357166"/>
            <a:ext cx="8786874" cy="2031325"/>
          </a:xfrm>
          <a:prstGeom prst="rect">
            <a:avLst/>
          </a:prstGeom>
          <a:noFill/>
        </p:spPr>
        <p:txBody>
          <a:bodyPr wrap="square" rtlCol="0">
            <a:spAutoFit/>
          </a:bodyPr>
          <a:lstStyle/>
          <a:p>
            <a:pPr algn="just"/>
            <a:r>
              <a:rPr lang="pt-BR" dirty="0" smtClean="0"/>
              <a:t>O emprego no setor do petróleo e gás cresceu 49,2% entre 2008 e 2015 no Litoral Paulista, com destaque para a extração de petróleo e gás, que avançou 294,4% no período. </a:t>
            </a:r>
          </a:p>
          <a:p>
            <a:pPr algn="just"/>
            <a:r>
              <a:rPr lang="pt-BR" b="1" dirty="0" smtClean="0"/>
              <a:t>Estimamos que do total de empregos no setor de petróleo e gás no Litoral Paulista, 80% seja de trabalhadores da Petrobras, dos quais 55% em Santos e 40% em Cubatão. Em Santos, cerca de 75% dos trabalhadores devem estar alocados no setor administrativo (Edifício </a:t>
            </a:r>
            <a:r>
              <a:rPr lang="pt-BR" b="1" dirty="0" err="1" smtClean="0"/>
              <a:t>Valongo</a:t>
            </a:r>
            <a:r>
              <a:rPr lang="pt-BR" b="1" dirty="0" smtClean="0"/>
              <a:t>).</a:t>
            </a:r>
            <a:endParaRPr lang="pt-B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425" name="Picture 1"/>
          <p:cNvPicPr>
            <a:picLocks noChangeAspect="1" noChangeArrowheads="1"/>
          </p:cNvPicPr>
          <p:nvPr/>
        </p:nvPicPr>
        <p:blipFill>
          <a:blip r:embed="rId2"/>
          <a:srcRect/>
          <a:stretch>
            <a:fillRect/>
          </a:stretch>
        </p:blipFill>
        <p:spPr bwMode="auto">
          <a:xfrm>
            <a:off x="285720" y="2423714"/>
            <a:ext cx="8591618" cy="3219864"/>
          </a:xfrm>
          <a:prstGeom prst="rect">
            <a:avLst/>
          </a:prstGeom>
          <a:noFill/>
          <a:ln w="9525">
            <a:noFill/>
            <a:miter lim="800000"/>
            <a:headEnd/>
            <a:tailEnd/>
          </a:ln>
          <a:effectLst/>
        </p:spPr>
      </p:pic>
      <p:sp>
        <p:nvSpPr>
          <p:cNvPr id="3" name="CaixaDeTexto 2"/>
          <p:cNvSpPr txBox="1"/>
          <p:nvPr/>
        </p:nvSpPr>
        <p:spPr>
          <a:xfrm>
            <a:off x="285720" y="714356"/>
            <a:ext cx="8501122" cy="1200329"/>
          </a:xfrm>
          <a:prstGeom prst="rect">
            <a:avLst/>
          </a:prstGeom>
          <a:noFill/>
        </p:spPr>
        <p:txBody>
          <a:bodyPr wrap="square" rtlCol="0">
            <a:spAutoFit/>
          </a:bodyPr>
          <a:lstStyle/>
          <a:p>
            <a:r>
              <a:rPr lang="pt-BR" dirty="0" smtClean="0"/>
              <a:t>A economia brasileira estagnou em 2014, caiu 3,8% em 2015 e caminha para novo tombo de magnitude semelhante em 2016. A economia paulista caiu mais ainda, 4,1% em 2015. Neste contexto, a economia da Baixada Santista recuou 2,8% no ano passado, após já ter recuado 4,5% em 2014.</a:t>
            </a:r>
            <a:endParaRPr lang="pt-B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242318" y="1857364"/>
            <a:ext cx="8615962" cy="4429156"/>
          </a:xfrm>
          <a:prstGeom prst="rect">
            <a:avLst/>
          </a:prstGeom>
          <a:noFill/>
          <a:ln w="9525">
            <a:noFill/>
            <a:miter lim="800000"/>
            <a:headEnd/>
            <a:tailEnd/>
          </a:ln>
          <a:effectLst/>
        </p:spPr>
      </p:pic>
      <p:sp>
        <p:nvSpPr>
          <p:cNvPr id="3" name="CaixaDeTexto 2"/>
          <p:cNvSpPr txBox="1"/>
          <p:nvPr/>
        </p:nvSpPr>
        <p:spPr>
          <a:xfrm>
            <a:off x="142844" y="214290"/>
            <a:ext cx="8786874" cy="1477328"/>
          </a:xfrm>
          <a:prstGeom prst="rect">
            <a:avLst/>
          </a:prstGeom>
          <a:noFill/>
        </p:spPr>
        <p:txBody>
          <a:bodyPr wrap="square" rtlCol="0">
            <a:spAutoFit/>
          </a:bodyPr>
          <a:lstStyle/>
          <a:p>
            <a:pPr algn="just"/>
            <a:r>
              <a:rPr lang="pt-BR" dirty="0" smtClean="0"/>
              <a:t>Entre 2008 e 2014, o emprego no setor do petróleo e gás cresceu bem acima da média de crescimento do emprego em geral no Litoral Paulista. Enquanto o avanço no setor petróleo foi de </a:t>
            </a:r>
            <a:r>
              <a:rPr lang="pt-BR" dirty="0" smtClean="0"/>
              <a:t>46,4%, </a:t>
            </a:r>
            <a:r>
              <a:rPr lang="pt-BR" dirty="0" smtClean="0"/>
              <a:t>o emprego em geral avançou 23,6% no período. Destaque para a comparação com a evolução do emprego na indústria de transformação, que avançou apenas 5,6% no período. </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58020" y="2786056"/>
            <a:ext cx="8970866" cy="2714646"/>
          </a:xfrm>
          <a:prstGeom prst="rect">
            <a:avLst/>
          </a:prstGeom>
          <a:noFill/>
          <a:ln w="9525">
            <a:noFill/>
            <a:miter lim="800000"/>
            <a:headEnd/>
            <a:tailEnd/>
          </a:ln>
          <a:effectLst/>
        </p:spPr>
      </p:pic>
      <p:pic>
        <p:nvPicPr>
          <p:cNvPr id="107523" name="Picture 3"/>
          <p:cNvPicPr>
            <a:picLocks noChangeAspect="1" noChangeArrowheads="1"/>
          </p:cNvPicPr>
          <p:nvPr/>
        </p:nvPicPr>
        <p:blipFill>
          <a:blip r:embed="rId3"/>
          <a:srcRect/>
          <a:stretch>
            <a:fillRect/>
          </a:stretch>
        </p:blipFill>
        <p:spPr bwMode="auto">
          <a:xfrm>
            <a:off x="0" y="5843609"/>
            <a:ext cx="6134100" cy="657225"/>
          </a:xfrm>
          <a:prstGeom prst="rect">
            <a:avLst/>
          </a:prstGeom>
          <a:noFill/>
          <a:ln w="9525">
            <a:noFill/>
            <a:miter lim="800000"/>
            <a:headEnd/>
            <a:tailEnd/>
          </a:ln>
          <a:effectLst/>
        </p:spPr>
      </p:pic>
      <p:sp>
        <p:nvSpPr>
          <p:cNvPr id="5" name="CaixaDeTexto 4"/>
          <p:cNvSpPr txBox="1"/>
          <p:nvPr/>
        </p:nvSpPr>
        <p:spPr>
          <a:xfrm>
            <a:off x="71406" y="428604"/>
            <a:ext cx="8929750" cy="2031325"/>
          </a:xfrm>
          <a:prstGeom prst="rect">
            <a:avLst/>
          </a:prstGeom>
          <a:noFill/>
        </p:spPr>
        <p:txBody>
          <a:bodyPr wrap="square" rtlCol="0">
            <a:spAutoFit/>
          </a:bodyPr>
          <a:lstStyle/>
          <a:p>
            <a:pPr algn="just"/>
            <a:r>
              <a:rPr lang="pt-BR" dirty="0" smtClean="0"/>
              <a:t>A movimentação de trabalhadores no setor de petróleo no litoral paulista tem se intensificado em 2016. Comparando os dados do primeiro trimestre, vemos que o total de trabalhadores desligados avançou de 15 em 2015 para 165 trabalhadores em 2016 (150 trabalhadores desligados a mais), enquanto que os admitidos passaram de 12 no primeiro trimestre de 2015 para 50 no mesmo período de 2016. Com isso, o saldo negativo, que era de 3 postos de trabalho fechados em 2015, avança para 115 postos de trabalho fechados entre janeiro e março de 2016. </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a:stretch>
            <a:fillRect/>
          </a:stretch>
        </p:blipFill>
        <p:spPr bwMode="auto">
          <a:xfrm>
            <a:off x="114300" y="2900371"/>
            <a:ext cx="8913813" cy="1743075"/>
          </a:xfrm>
          <a:prstGeom prst="rect">
            <a:avLst/>
          </a:prstGeom>
          <a:noFill/>
          <a:ln w="9525">
            <a:noFill/>
            <a:miter lim="800000"/>
            <a:headEnd/>
            <a:tailEnd/>
          </a:ln>
          <a:effectLst/>
        </p:spPr>
      </p:pic>
      <p:sp>
        <p:nvSpPr>
          <p:cNvPr id="3" name="CaixaDeTexto 2"/>
          <p:cNvSpPr txBox="1"/>
          <p:nvPr/>
        </p:nvSpPr>
        <p:spPr>
          <a:xfrm>
            <a:off x="214282" y="414487"/>
            <a:ext cx="8715436" cy="1754326"/>
          </a:xfrm>
          <a:prstGeom prst="rect">
            <a:avLst/>
          </a:prstGeom>
          <a:noFill/>
        </p:spPr>
        <p:txBody>
          <a:bodyPr wrap="square" rtlCol="0">
            <a:spAutoFit/>
          </a:bodyPr>
          <a:lstStyle/>
          <a:p>
            <a:pPr algn="just"/>
            <a:r>
              <a:rPr lang="pt-BR" dirty="0" smtClean="0"/>
              <a:t>Entre 2008 e 2015, a participação do estoque de trabalhadores no setor petróleo no Litoral Paulista aumentou em relação ao total de trabalhadores do setor no Estado de São Paulo como um todo. A participação, que era de 29,7% em 2008, chegou a 34,3% em 2015, com destaque para a extração de petróleo e gás, que já tinha percentual elevado em 2008 (53,8%) e atinge 90,5% em 2015, assim como as atividades de apoio à extração, que passa de 48,1% para 68% em 2015.</a:t>
            </a:r>
            <a:endParaRPr lang="pt-BR" dirty="0"/>
          </a:p>
        </p:txBody>
      </p:sp>
      <p:pic>
        <p:nvPicPr>
          <p:cNvPr id="4" name="Picture 5"/>
          <p:cNvPicPr>
            <a:picLocks noChangeAspect="1" noChangeArrowheads="1"/>
          </p:cNvPicPr>
          <p:nvPr/>
        </p:nvPicPr>
        <p:blipFill>
          <a:blip r:embed="rId3"/>
          <a:srcRect/>
          <a:stretch>
            <a:fillRect/>
          </a:stretch>
        </p:blipFill>
        <p:spPr bwMode="auto">
          <a:xfrm>
            <a:off x="104582" y="5572140"/>
            <a:ext cx="5253236" cy="60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59984" y="1956702"/>
            <a:ext cx="9012610" cy="2972496"/>
          </a:xfrm>
          <a:prstGeom prst="rect">
            <a:avLst/>
          </a:prstGeom>
          <a:noFill/>
          <a:ln w="9525">
            <a:noFill/>
            <a:miter lim="800000"/>
            <a:headEnd/>
            <a:tailEnd/>
          </a:ln>
          <a:effectLst/>
        </p:spPr>
      </p:pic>
      <p:sp>
        <p:nvSpPr>
          <p:cNvPr id="3" name="CaixaDeTexto 2"/>
          <p:cNvSpPr txBox="1"/>
          <p:nvPr/>
        </p:nvSpPr>
        <p:spPr>
          <a:xfrm>
            <a:off x="142844" y="626826"/>
            <a:ext cx="8786874" cy="944786"/>
          </a:xfrm>
          <a:prstGeom prst="rect">
            <a:avLst/>
          </a:prstGeom>
          <a:noFill/>
        </p:spPr>
        <p:txBody>
          <a:bodyPr wrap="square" rtlCol="0">
            <a:spAutoFit/>
          </a:bodyPr>
          <a:lstStyle/>
          <a:p>
            <a:pPr algn="just"/>
            <a:r>
              <a:rPr lang="pt-BR" dirty="0" smtClean="0"/>
              <a:t>O emprego no setor do petróleo e gás cresceu 28,9% entre 2008 e 2015 no Estado de São Paulo como um todo, com destaque para a extração de petróleo e gás, que avançou 134,8% no período. </a:t>
            </a:r>
            <a:endParaRPr lang="pt-BR" dirty="0"/>
          </a:p>
        </p:txBody>
      </p:sp>
      <p:pic>
        <p:nvPicPr>
          <p:cNvPr id="4" name="Picture 5"/>
          <p:cNvPicPr>
            <a:picLocks noChangeAspect="1" noChangeArrowheads="1"/>
          </p:cNvPicPr>
          <p:nvPr/>
        </p:nvPicPr>
        <p:blipFill>
          <a:blip r:embed="rId3"/>
          <a:srcRect/>
          <a:stretch>
            <a:fillRect/>
          </a:stretch>
        </p:blipFill>
        <p:spPr bwMode="auto">
          <a:xfrm>
            <a:off x="0" y="5500702"/>
            <a:ext cx="5253236" cy="60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srcRect/>
          <a:stretch>
            <a:fillRect/>
          </a:stretch>
        </p:blipFill>
        <p:spPr bwMode="auto">
          <a:xfrm>
            <a:off x="11576" y="2430906"/>
            <a:ext cx="9132424" cy="4284242"/>
          </a:xfrm>
          <a:prstGeom prst="rect">
            <a:avLst/>
          </a:prstGeom>
          <a:noFill/>
          <a:ln w="9525">
            <a:noFill/>
            <a:miter lim="800000"/>
            <a:headEnd/>
            <a:tailEnd/>
          </a:ln>
          <a:effectLst/>
        </p:spPr>
      </p:pic>
      <p:sp>
        <p:nvSpPr>
          <p:cNvPr id="3" name="CaixaDeTexto 2"/>
          <p:cNvSpPr txBox="1"/>
          <p:nvPr/>
        </p:nvSpPr>
        <p:spPr>
          <a:xfrm>
            <a:off x="142844" y="214290"/>
            <a:ext cx="8786874" cy="2031325"/>
          </a:xfrm>
          <a:prstGeom prst="rect">
            <a:avLst/>
          </a:prstGeom>
          <a:noFill/>
        </p:spPr>
        <p:txBody>
          <a:bodyPr wrap="square" rtlCol="0">
            <a:spAutoFit/>
          </a:bodyPr>
          <a:lstStyle/>
          <a:p>
            <a:pPr algn="just"/>
            <a:r>
              <a:rPr lang="pt-BR" dirty="0" smtClean="0"/>
              <a:t>Entre 2008 e 2014, o emprego no setor do petróleo e gás cresceu o dobro da média de crescimento do emprego em geral no Estado de São Paulo. Enquanto o avanço no setor petróleo foi de 30,4%, o emprego em geral avançou 15% no período. Note-se que o avanço do emprego nas Indústrias Extrativas (em que se insere a extração de petróleo e gás) foi de 30,9%, indicando que o salto neste setor deve-se quase que totalmente à atividade petrolífera. Destaque para a comparação com a evolução do emprego na indústria de transformação, que avançou apenas 4,4% no período. </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118964" y="2643182"/>
            <a:ext cx="8882192" cy="3286148"/>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152412" y="6057923"/>
            <a:ext cx="6134100" cy="657225"/>
          </a:xfrm>
          <a:prstGeom prst="rect">
            <a:avLst/>
          </a:prstGeom>
          <a:noFill/>
          <a:ln w="9525">
            <a:noFill/>
            <a:miter lim="800000"/>
            <a:headEnd/>
            <a:tailEnd/>
          </a:ln>
          <a:effectLst/>
        </p:spPr>
      </p:pic>
      <p:sp>
        <p:nvSpPr>
          <p:cNvPr id="4" name="CaixaDeTexto 3"/>
          <p:cNvSpPr txBox="1"/>
          <p:nvPr/>
        </p:nvSpPr>
        <p:spPr>
          <a:xfrm>
            <a:off x="71406" y="142852"/>
            <a:ext cx="8929750" cy="2308324"/>
          </a:xfrm>
          <a:prstGeom prst="rect">
            <a:avLst/>
          </a:prstGeom>
          <a:noFill/>
        </p:spPr>
        <p:txBody>
          <a:bodyPr wrap="square" rtlCol="0">
            <a:spAutoFit/>
          </a:bodyPr>
          <a:lstStyle/>
          <a:p>
            <a:pPr algn="just"/>
            <a:r>
              <a:rPr lang="pt-BR" dirty="0" smtClean="0"/>
              <a:t>A movimentação de trabalhadores no Setor de Petróleo no Estado de São Paulo como um todo também tem se intensificado em 2016, numa tendência já verificada ao longo de 2015. Comparando os dados do primeiro trimestre, vemos que o total de trabalhadores desligados avançou de 243 em 2015 para 428 trabalhadores em 2016 (185 trabalhadores desligados a mais), enquanto que os admitidos passaram de 214 no primeiro trimestre de 2015 para 306 no mesmo período de 2016. Com isso, o saldo negativo, que era de 29 postos de trabalho fechados em 2015, avança para 122 postos de trabalho fechados entre janeiro e março de 2016. </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215438"/>
            <a:ext cx="8858312" cy="998984"/>
          </a:xfrm>
        </p:spPr>
        <p:txBody>
          <a:bodyPr/>
          <a:lstStyle/>
          <a:p>
            <a:r>
              <a:rPr lang="pt-BR" sz="2000" dirty="0" smtClean="0"/>
              <a:t>Destaques das demonstrações financeiras e operacionais da Petrobras em 2015</a:t>
            </a:r>
            <a:endParaRPr lang="pt-BR" sz="2000" dirty="0"/>
          </a:p>
        </p:txBody>
      </p:sp>
      <p:sp>
        <p:nvSpPr>
          <p:cNvPr id="3" name="Espaço Reservado para Conteúdo 2"/>
          <p:cNvSpPr>
            <a:spLocks noGrp="1"/>
          </p:cNvSpPr>
          <p:nvPr>
            <p:ph idx="1"/>
          </p:nvPr>
        </p:nvSpPr>
        <p:spPr>
          <a:xfrm>
            <a:off x="0" y="1142984"/>
            <a:ext cx="9144000" cy="4638067"/>
          </a:xfrm>
        </p:spPr>
        <p:txBody>
          <a:bodyPr/>
          <a:lstStyle/>
          <a:p>
            <a:pPr lvl="0" algn="just"/>
            <a:r>
              <a:rPr lang="pt-BR" sz="2000" dirty="0" smtClean="0"/>
              <a:t>Aumentou na produção de petróleo e gás natural, no Brasil, em 6%, chegando ao recorde diário de produção no pré-sal de 1.173 mil </a:t>
            </a:r>
            <a:r>
              <a:rPr lang="pt-BR" sz="2000" dirty="0" err="1" smtClean="0"/>
              <a:t>boe</a:t>
            </a:r>
            <a:r>
              <a:rPr lang="pt-BR" sz="2000" dirty="0" smtClean="0"/>
              <a:t> em 14/12/2015</a:t>
            </a:r>
          </a:p>
          <a:p>
            <a:pPr lvl="0" algn="just"/>
            <a:r>
              <a:rPr lang="pt-BR" sz="2000" dirty="0" smtClean="0"/>
              <a:t>Crescimento no Lucro Bruto de 23%, chegando ao resultado de R$ 98,6 bilhões. Em 2014, foi de R$ 80,4 bilhões</a:t>
            </a:r>
          </a:p>
          <a:p>
            <a:pPr lvl="0" algn="just"/>
            <a:r>
              <a:rPr lang="pt-BR" sz="2000" dirty="0" smtClean="0"/>
              <a:t>Lucro antes dos juros, impostos, depreciação e amortizações (EBITDA) cresceu 25%, fechando em R$ 73,8 bilhões. Em 2014 tinha apresentado o resultado de R$ 59,1 bilhões. Isso se deveu a maiores preços de diesel e gasolina e redução dos gastos com participações governamentais (royalties e participações especiais). Esse indicador é muito utilizado para mostrar quanto uma empresa teve de geração operacional de caixa</a:t>
            </a:r>
          </a:p>
          <a:p>
            <a:pPr lvl="0" algn="just"/>
            <a:r>
              <a:rPr lang="pt-BR" sz="2000" dirty="0" smtClean="0"/>
              <a:t>Saldo em caixa de R$ 100 bilhões, aumento de 46% frente ao ano anterior. Isso mostra que é uma empresa que consegue, mesmo pagando altos valores em dívida e investimentos, gerar caixa para o próximo ano</a:t>
            </a:r>
          </a:p>
          <a:p>
            <a:pPr algn="just"/>
            <a:r>
              <a:rPr lang="pt-BR" sz="2000" dirty="0" smtClean="0"/>
              <a:t>Reduziu em 5% seu endividamento líquido, em dólar, chegando a US$ 100,4 bilhões (R$ 391,9 bilhões) e aumentou o prazo médio da dívida de 6,1 anos no final de 2014, para 7,14 anos no final de 2015.</a:t>
            </a:r>
            <a:endParaRPr lang="pt-B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215438"/>
            <a:ext cx="8858312" cy="998984"/>
          </a:xfrm>
        </p:spPr>
        <p:txBody>
          <a:bodyPr/>
          <a:lstStyle/>
          <a:p>
            <a:r>
              <a:rPr lang="pt-BR" sz="2000" dirty="0" smtClean="0"/>
              <a:t>Destaques das demonstrações financeiras e operacionais da Petrobras em 2015</a:t>
            </a:r>
            <a:endParaRPr lang="pt-BR" sz="2000" dirty="0"/>
          </a:p>
        </p:txBody>
      </p:sp>
      <p:sp>
        <p:nvSpPr>
          <p:cNvPr id="3" name="Espaço Reservado para Conteúdo 2"/>
          <p:cNvSpPr>
            <a:spLocks noGrp="1"/>
          </p:cNvSpPr>
          <p:nvPr>
            <p:ph idx="1"/>
          </p:nvPr>
        </p:nvSpPr>
        <p:spPr>
          <a:xfrm>
            <a:off x="0" y="1142984"/>
            <a:ext cx="9144000" cy="4638067"/>
          </a:xfrm>
        </p:spPr>
        <p:txBody>
          <a:bodyPr/>
          <a:lstStyle/>
          <a:p>
            <a:pPr lvl="0" algn="just"/>
            <a:r>
              <a:rPr lang="pt-BR" sz="2400" dirty="0" smtClean="0"/>
              <a:t>Reduziu em 6% a quantidade de petróleo refinado (carga processada) no país, chegando a uma média de 1,976 milhões barris/dia. Em 2014 essa média era de 2,106 milhões barris/dia. Isso foi proporcionado pela redução na demanda de derivados no mercado interno de 9%</a:t>
            </a:r>
          </a:p>
          <a:p>
            <a:pPr lvl="0" algn="just"/>
            <a:endParaRPr lang="pt-BR" sz="2400" dirty="0" smtClean="0"/>
          </a:p>
          <a:p>
            <a:pPr lvl="0" algn="just"/>
            <a:r>
              <a:rPr lang="pt-BR" sz="2400" dirty="0" smtClean="0"/>
              <a:t>Reduziu em 5% sua receita com vendas, chegando a R$ 321,6 bilhões. Em 2014 foi registrado R$ 337,3 bilhões. Isso pode ser explicado tanto pela redução do consumo de derivados no mercado interno, quanto por menores preços nas exportações de petróleo e derivados;</a:t>
            </a:r>
          </a:p>
          <a:p>
            <a:pPr algn="just"/>
            <a:endParaRPr lang="pt-BR" sz="2400" dirty="0" smtClean="0"/>
          </a:p>
          <a:p>
            <a:pPr algn="just"/>
            <a:r>
              <a:rPr lang="pt-BR" sz="2400" dirty="0" smtClean="0"/>
              <a:t>Por fim, apresentou prejuízo de R$ 34,8 bilhões. Em 2014 também havia apresentado prejuízo de R$ 21,6 bilhões. Novamente a empresa realizou um </a:t>
            </a:r>
            <a:r>
              <a:rPr lang="pt-BR" sz="2400" i="1" dirty="0" err="1" smtClean="0"/>
              <a:t>impairment</a:t>
            </a:r>
            <a:r>
              <a:rPr lang="pt-BR" sz="2400" dirty="0" smtClean="0"/>
              <a:t> de ativos e investimentos, além de ter registrado despesas com juros e perdas cambiais.</a:t>
            </a:r>
            <a:endParaRPr lang="pt-B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8604"/>
            <a:ext cx="8229600" cy="989034"/>
          </a:xfrm>
        </p:spPr>
        <p:txBody>
          <a:bodyPr/>
          <a:lstStyle/>
          <a:p>
            <a:r>
              <a:rPr lang="pt-BR" sz="2800" b="1" dirty="0" smtClean="0"/>
              <a:t>Lucro bruto, </a:t>
            </a:r>
            <a:r>
              <a:rPr lang="pt-BR" sz="2800" b="1" i="1" dirty="0" err="1" smtClean="0"/>
              <a:t>impairment</a:t>
            </a:r>
            <a:r>
              <a:rPr lang="pt-BR" sz="2800" b="1" dirty="0" smtClean="0"/>
              <a:t>, lucro operacional e lucro líquido da Petrobrás entre 2010 e 2015</a:t>
            </a:r>
            <a:r>
              <a:rPr lang="pt-BR" sz="2800" dirty="0" smtClean="0"/>
              <a:t/>
            </a:r>
            <a:br>
              <a:rPr lang="pt-BR" sz="2800" dirty="0" smtClean="0"/>
            </a:br>
            <a:endParaRPr lang="pt-BR" sz="2800" dirty="0"/>
          </a:p>
        </p:txBody>
      </p:sp>
      <p:pic>
        <p:nvPicPr>
          <p:cNvPr id="112642" name="Picture 2"/>
          <p:cNvPicPr>
            <a:picLocks noChangeAspect="1" noChangeArrowheads="1"/>
          </p:cNvPicPr>
          <p:nvPr/>
        </p:nvPicPr>
        <p:blipFill>
          <a:blip r:embed="rId2"/>
          <a:srcRect/>
          <a:stretch>
            <a:fillRect/>
          </a:stretch>
        </p:blipFill>
        <p:spPr bwMode="auto">
          <a:xfrm>
            <a:off x="315784" y="1571612"/>
            <a:ext cx="8510846" cy="2266964"/>
          </a:xfrm>
          <a:prstGeom prst="rect">
            <a:avLst/>
          </a:prstGeom>
          <a:noFill/>
          <a:ln w="9525">
            <a:noFill/>
            <a:miter lim="800000"/>
            <a:headEnd/>
            <a:tailEnd/>
          </a:ln>
          <a:effectLst/>
        </p:spPr>
      </p:pic>
      <p:sp>
        <p:nvSpPr>
          <p:cNvPr id="4" name="CaixaDeTexto 3"/>
          <p:cNvSpPr txBox="1"/>
          <p:nvPr/>
        </p:nvSpPr>
        <p:spPr>
          <a:xfrm>
            <a:off x="500034" y="4214818"/>
            <a:ext cx="8143932" cy="2308324"/>
          </a:xfrm>
          <a:prstGeom prst="rect">
            <a:avLst/>
          </a:prstGeom>
          <a:noFill/>
        </p:spPr>
        <p:txBody>
          <a:bodyPr wrap="square" rtlCol="0">
            <a:spAutoFit/>
          </a:bodyPr>
          <a:lstStyle/>
          <a:p>
            <a:pPr algn="just"/>
            <a:r>
              <a:rPr lang="pt-BR" dirty="0" smtClean="0"/>
              <a:t>A Petrobrás realiza anualmente testes para analisar o potencial de recuperação de seus ativos, avaliando-os principalmente quando não há indicativos de recuperação do seu valor contábil. Essa avaliação é conhecida no mercado como </a:t>
            </a:r>
            <a:r>
              <a:rPr lang="pt-BR" i="1" dirty="0" err="1" smtClean="0"/>
              <a:t>impairment</a:t>
            </a:r>
            <a:r>
              <a:rPr lang="pt-BR" dirty="0" smtClean="0"/>
              <a:t> e, para cada um dos ativos, pode apresentar perdas ou ganhos após essa avaliação. Nos últimos anos, o crescimento das perdas com os </a:t>
            </a:r>
            <a:r>
              <a:rPr lang="pt-BR" i="1" dirty="0" err="1" smtClean="0"/>
              <a:t>impairments</a:t>
            </a:r>
            <a:r>
              <a:rPr lang="pt-BR" dirty="0" smtClean="0"/>
              <a:t>, principalmente em 2014 e 2015, fez com que os resultados operacional e líquido da Petrobras apresentassem grandes prejuízos.</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2" name="Text Box 2" descr="30%"/>
          <p:cNvSpPr txBox="1">
            <a:spLocks noChangeArrowheads="1"/>
          </p:cNvSpPr>
          <p:nvPr/>
        </p:nvSpPr>
        <p:spPr bwMode="auto">
          <a:xfrm>
            <a:off x="171481" y="949346"/>
            <a:ext cx="8758237" cy="5408612"/>
          </a:xfrm>
          <a:prstGeom prst="rect">
            <a:avLst/>
          </a:prstGeom>
          <a:pattFill prst="pct30">
            <a:fgClr>
              <a:srgbClr val="CCFFCC"/>
            </a:fgClr>
            <a:bgClr>
              <a:srgbClr val="FFFFFF"/>
            </a:bgClr>
          </a:pattFill>
          <a:ln w="9525">
            <a:noFill/>
            <a:miter lim="800000"/>
            <a:headEnd/>
            <a:tailEnd/>
          </a:ln>
          <a:effectLst/>
        </p:spPr>
        <p:txBody>
          <a:bodyPr>
            <a:spAutoFit/>
          </a:bodyPr>
          <a:lstStyle/>
          <a:p>
            <a:pPr algn="just" eaLnBrk="1" hangingPunct="1">
              <a:lnSpc>
                <a:spcPct val="95000"/>
              </a:lnSpc>
              <a:spcBef>
                <a:spcPct val="50000"/>
              </a:spcBef>
              <a:spcAft>
                <a:spcPct val="30000"/>
              </a:spcAft>
              <a:buSzPct val="90000"/>
              <a:buFontTx/>
              <a:buBlip>
                <a:blip r:embed="rId2"/>
              </a:buBlip>
            </a:pPr>
            <a:r>
              <a:rPr lang="pt-BR" altLang="pt-BR" sz="1600" b="1" dirty="0">
                <a:solidFill>
                  <a:srgbClr val="0E0E10"/>
                </a:solidFill>
              </a:rPr>
              <a:t> </a:t>
            </a:r>
            <a:r>
              <a:rPr lang="pt-BR" altLang="pt-BR" sz="1600" b="1" dirty="0"/>
              <a:t>Pós eleição </a:t>
            </a:r>
            <a:r>
              <a:rPr lang="pt-BR" altLang="pt-BR" sz="1600" b="1" dirty="0">
                <a:solidFill>
                  <a:srgbClr val="0E0E10"/>
                </a:solidFill>
              </a:rPr>
              <a:t>- 2014/2015 – Retorno do debate</a:t>
            </a:r>
            <a:r>
              <a:rPr lang="pt-BR" altLang="pt-BR" sz="1600" dirty="0">
                <a:solidFill>
                  <a:srgbClr val="0E0E10"/>
                </a:solidFill>
              </a:rPr>
              <a:t> – em menos de 4 meses são apresentados 3 projetos de Lei com objetivo de mudar o modelo de exploração (retorno da Concessão, Petrobrás perde operação exclusiva do pré-sal) </a:t>
            </a:r>
          </a:p>
          <a:p>
            <a:pPr algn="just" eaLnBrk="1" hangingPunct="1">
              <a:lnSpc>
                <a:spcPct val="95000"/>
              </a:lnSpc>
              <a:spcBef>
                <a:spcPct val="50000"/>
              </a:spcBef>
              <a:spcAft>
                <a:spcPct val="30000"/>
              </a:spcAft>
              <a:buSzPct val="90000"/>
              <a:buFontTx/>
              <a:buBlip>
                <a:blip r:embed="rId2"/>
              </a:buBlip>
            </a:pPr>
            <a:r>
              <a:rPr lang="pt-BR" altLang="pt-BR" sz="1600" dirty="0">
                <a:solidFill>
                  <a:srgbClr val="0E0E10"/>
                </a:solidFill>
              </a:rPr>
              <a:t> </a:t>
            </a:r>
            <a:r>
              <a:rPr lang="pt-BR" altLang="pt-BR" sz="1600" b="1" dirty="0">
                <a:solidFill>
                  <a:srgbClr val="0E0E10"/>
                </a:solidFill>
              </a:rPr>
              <a:t>PLS 417/14 Senador Aloysio Nunes (PSDB/SP) – </a:t>
            </a:r>
            <a:r>
              <a:rPr lang="pt-BR" altLang="pt-BR" sz="1600" dirty="0">
                <a:solidFill>
                  <a:srgbClr val="0E0E10"/>
                </a:solidFill>
              </a:rPr>
              <a:t>apresentado em 17/12/2014, altera a Lei nº 12.351/2010 retornando com o Modelo de Concessão (Lei nº 9.478/97)</a:t>
            </a:r>
            <a:r>
              <a:rPr lang="pt-BR" altLang="pt-BR" sz="1600" b="1" dirty="0">
                <a:solidFill>
                  <a:srgbClr val="0E0E10"/>
                </a:solidFill>
              </a:rPr>
              <a:t>;</a:t>
            </a:r>
          </a:p>
          <a:p>
            <a:pPr marL="742950" lvl="1" indent="-285750" algn="just" eaLnBrk="1" hangingPunct="1">
              <a:lnSpc>
                <a:spcPct val="95000"/>
              </a:lnSpc>
              <a:spcBef>
                <a:spcPct val="50000"/>
              </a:spcBef>
              <a:spcAft>
                <a:spcPct val="30000"/>
              </a:spcAft>
              <a:buSzPct val="90000"/>
              <a:buFont typeface="Wingdings" pitchFamily="2" charset="2"/>
              <a:buNone/>
            </a:pPr>
            <a:r>
              <a:rPr lang="pt-BR" altLang="pt-BR" sz="1400" b="1" dirty="0">
                <a:solidFill>
                  <a:srgbClr val="0E0E10"/>
                </a:solidFill>
              </a:rPr>
              <a:t>OBS: </a:t>
            </a:r>
            <a:r>
              <a:rPr lang="pt-BR" altLang="pt-BR" sz="1400" dirty="0">
                <a:solidFill>
                  <a:srgbClr val="0E0E10"/>
                </a:solidFill>
              </a:rPr>
              <a:t>o texto do projeto diz: “O objetivo deste PLS é extinguir o regime de partilha de produção para futuros contratos de exploração de petróleo. Dessa forma, todas as novas licitações voltarão a ser sob o regime de concessão”.</a:t>
            </a:r>
          </a:p>
          <a:p>
            <a:pPr algn="just" eaLnBrk="1" hangingPunct="1">
              <a:lnSpc>
                <a:spcPct val="95000"/>
              </a:lnSpc>
              <a:spcBef>
                <a:spcPct val="50000"/>
              </a:spcBef>
              <a:spcAft>
                <a:spcPct val="30000"/>
              </a:spcAft>
              <a:buSzPct val="90000"/>
              <a:buFontTx/>
              <a:buBlip>
                <a:blip r:embed="rId2"/>
              </a:buBlip>
            </a:pPr>
            <a:r>
              <a:rPr lang="pt-BR" altLang="pt-BR" sz="1600" b="1" dirty="0">
                <a:solidFill>
                  <a:srgbClr val="0E0E10"/>
                </a:solidFill>
              </a:rPr>
              <a:t> PL 600/15 Deputado </a:t>
            </a:r>
            <a:r>
              <a:rPr lang="pt-BR" altLang="pt-BR" sz="1600" b="1" dirty="0" err="1">
                <a:solidFill>
                  <a:srgbClr val="0E0E10"/>
                </a:solidFill>
              </a:rPr>
              <a:t>Jutahy</a:t>
            </a:r>
            <a:r>
              <a:rPr lang="pt-BR" altLang="pt-BR" sz="1600" b="1" dirty="0">
                <a:solidFill>
                  <a:srgbClr val="0E0E10"/>
                </a:solidFill>
              </a:rPr>
              <a:t> Junior (PSDB/BA) </a:t>
            </a:r>
            <a:r>
              <a:rPr lang="pt-BR" altLang="pt-BR" sz="1600" dirty="0">
                <a:solidFill>
                  <a:srgbClr val="0E0E10"/>
                </a:solidFill>
              </a:rPr>
              <a:t>– apresentado em 05/03/2015, revoga dispositivo que estabelece a participação mínima da Petrobrás no consórcio e também revoga a obrigatoriedade da Petrobrás ser a operadora de todos os blocos contratados sob o regime de partilha de produção</a:t>
            </a:r>
            <a:r>
              <a:rPr lang="pt-BR" altLang="pt-BR" sz="1600" dirty="0">
                <a:latin typeface="Tw Cen MT" pitchFamily="34" charset="0"/>
              </a:rPr>
              <a:t>.</a:t>
            </a:r>
          </a:p>
          <a:p>
            <a:pPr marL="742950" lvl="1" indent="-285750" algn="just" eaLnBrk="1" hangingPunct="1">
              <a:lnSpc>
                <a:spcPct val="95000"/>
              </a:lnSpc>
              <a:spcBef>
                <a:spcPct val="50000"/>
              </a:spcBef>
              <a:spcAft>
                <a:spcPct val="30000"/>
              </a:spcAft>
              <a:buSzPct val="90000"/>
              <a:buFont typeface="Wingdings" pitchFamily="2" charset="2"/>
              <a:buNone/>
            </a:pPr>
            <a:r>
              <a:rPr lang="pt-BR" altLang="pt-BR" sz="1400" b="1" dirty="0">
                <a:solidFill>
                  <a:srgbClr val="0E0E10"/>
                </a:solidFill>
              </a:rPr>
              <a:t>OBS: </a:t>
            </a:r>
            <a:r>
              <a:rPr lang="pt-BR" altLang="pt-BR" sz="1400" dirty="0">
                <a:solidFill>
                  <a:srgbClr val="0E0E10"/>
                </a:solidFill>
              </a:rPr>
              <a:t>Antes já tinham Projetos de Lei que foram </a:t>
            </a:r>
            <a:r>
              <a:rPr lang="pt-BR" altLang="pt-BR" sz="1400" b="1" dirty="0">
                <a:solidFill>
                  <a:srgbClr val="0E0E10"/>
                </a:solidFill>
              </a:rPr>
              <a:t>apensados</a:t>
            </a:r>
            <a:r>
              <a:rPr lang="pt-BR" altLang="pt-BR" sz="1400" dirty="0">
                <a:solidFill>
                  <a:srgbClr val="0E0E10"/>
                </a:solidFill>
              </a:rPr>
              <a:t> a este, o </a:t>
            </a:r>
            <a:r>
              <a:rPr lang="pt-BR" altLang="pt-BR" sz="1400" b="1" dirty="0">
                <a:solidFill>
                  <a:srgbClr val="0E0E10"/>
                </a:solidFill>
              </a:rPr>
              <a:t>PL 4.973/2013 (Raul Henry PMDB/PE) e PL 6.726/2013 (Mendonça Filho DEM/PE).</a:t>
            </a:r>
          </a:p>
          <a:p>
            <a:pPr algn="just" eaLnBrk="1" hangingPunct="1">
              <a:lnSpc>
                <a:spcPct val="95000"/>
              </a:lnSpc>
              <a:spcBef>
                <a:spcPct val="50000"/>
              </a:spcBef>
              <a:spcAft>
                <a:spcPct val="30000"/>
              </a:spcAft>
              <a:buSzPct val="90000"/>
              <a:buFontTx/>
              <a:buBlip>
                <a:blip r:embed="rId2"/>
              </a:buBlip>
            </a:pPr>
            <a:r>
              <a:rPr lang="pt-BR" altLang="pt-BR" sz="1600" b="1" dirty="0">
                <a:solidFill>
                  <a:srgbClr val="0E0E10"/>
                </a:solidFill>
              </a:rPr>
              <a:t> PLS 131 Senador José Serra (PSDB/SP) </a:t>
            </a:r>
            <a:r>
              <a:rPr lang="pt-BR" altLang="pt-BR" sz="1600" dirty="0">
                <a:solidFill>
                  <a:srgbClr val="0E0E10"/>
                </a:solidFill>
              </a:rPr>
              <a:t>– apresentado em 19/03/2015, altera a Lei nº 12.351/2010, que estabelece a participação mínima da Petrobrás no consórcio de exploração do pré-sal e a obrigatoriedade de que ela seja responsável pela “condução e execução, direta ou indireta, de todas as atividades de exploração, avaliação, desenvolvimento, produção e desativação das instalações de exploração e produção”. </a:t>
            </a:r>
          </a:p>
        </p:txBody>
      </p:sp>
      <p:sp>
        <p:nvSpPr>
          <p:cNvPr id="10243" name="Text Box 4"/>
          <p:cNvSpPr txBox="1">
            <a:spLocks noChangeArrowheads="1"/>
          </p:cNvSpPr>
          <p:nvPr/>
        </p:nvSpPr>
        <p:spPr bwMode="auto">
          <a:xfrm>
            <a:off x="223838" y="214290"/>
            <a:ext cx="8634442" cy="501676"/>
          </a:xfrm>
          <a:prstGeom prst="rect">
            <a:avLst/>
          </a:prstGeom>
          <a:noFill/>
          <a:ln w="9525">
            <a:noFill/>
            <a:miter lim="800000"/>
            <a:headEnd/>
            <a:tailEnd/>
          </a:ln>
          <a:effectLst/>
        </p:spPr>
        <p:txBody>
          <a:bodyPr wrap="square">
            <a:spAutoFit/>
          </a:bodyPr>
          <a:lstStyle/>
          <a:p>
            <a:pPr algn="ctr" eaLnBrk="1" hangingPunct="1">
              <a:lnSpc>
                <a:spcPct val="95000"/>
              </a:lnSpc>
              <a:spcBef>
                <a:spcPct val="50000"/>
              </a:spcBef>
              <a:spcAft>
                <a:spcPct val="30000"/>
              </a:spcAft>
              <a:buSzPct val="90000"/>
            </a:pPr>
            <a:r>
              <a:rPr lang="pt-BR" altLang="pt-BR" sz="2800" b="1" i="1" dirty="0" smtClean="0"/>
              <a:t>O debate sobre os modelos de exploração</a:t>
            </a:r>
            <a:endParaRPr lang="pt-BR" altLang="pt-BR" sz="28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261938" y="2466996"/>
            <a:ext cx="8618537" cy="3962400"/>
          </a:xfrm>
          <a:prstGeom prst="rect">
            <a:avLst/>
          </a:prstGeom>
          <a:noFill/>
          <a:ln w="9525">
            <a:noFill/>
            <a:miter lim="800000"/>
            <a:headEnd/>
            <a:tailEnd/>
          </a:ln>
          <a:effectLst/>
        </p:spPr>
      </p:pic>
      <p:sp>
        <p:nvSpPr>
          <p:cNvPr id="3" name="CaixaDeTexto 2"/>
          <p:cNvSpPr txBox="1"/>
          <p:nvPr/>
        </p:nvSpPr>
        <p:spPr>
          <a:xfrm>
            <a:off x="285720" y="371283"/>
            <a:ext cx="8501122" cy="1754326"/>
          </a:xfrm>
          <a:prstGeom prst="rect">
            <a:avLst/>
          </a:prstGeom>
          <a:noFill/>
        </p:spPr>
        <p:txBody>
          <a:bodyPr wrap="square" rtlCol="0">
            <a:spAutoFit/>
          </a:bodyPr>
          <a:lstStyle/>
          <a:p>
            <a:pPr algn="just"/>
            <a:r>
              <a:rPr lang="pt-BR" dirty="0" smtClean="0"/>
              <a:t>Analisando o desempenho da economia regional metropolitana da Baixada Santista em 2014 e 2015, por Valor Adicionado em cada setor econômico,, vemos que a Indústria registrou queda em todos os trimestres de 2015, enquanto o setor de Serviços (que inclui as atividades Portuárias) alternou quedas e crescimentos em 2015, da mesma forma como foi o desempenho do PIB regional no ano passado. </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1447" t="8328" r="28677"/>
          <a:stretch>
            <a:fillRect/>
          </a:stretch>
        </p:blipFill>
        <p:spPr bwMode="auto">
          <a:xfrm>
            <a:off x="352425" y="1322388"/>
            <a:ext cx="4867275" cy="5346700"/>
          </a:xfrm>
          <a:prstGeom prst="rect">
            <a:avLst/>
          </a:prstGeom>
          <a:noFill/>
          <a:ln w="9525">
            <a:noFill/>
            <a:miter lim="800000"/>
            <a:headEnd/>
            <a:tailEnd/>
          </a:ln>
        </p:spPr>
      </p:pic>
      <p:sp>
        <p:nvSpPr>
          <p:cNvPr id="2" name="Retângulo 1"/>
          <p:cNvSpPr/>
          <p:nvPr/>
        </p:nvSpPr>
        <p:spPr>
          <a:xfrm>
            <a:off x="5000628" y="3429000"/>
            <a:ext cx="3887788" cy="2400657"/>
          </a:xfrm>
          <a:prstGeom prst="rect">
            <a:avLst/>
          </a:prstGeom>
        </p:spPr>
        <p:txBody>
          <a:bodyPr wrap="square">
            <a:spAutoFit/>
          </a:bodyPr>
          <a:lstStyle/>
          <a:p>
            <a:pPr algn="just">
              <a:defRPr/>
            </a:pPr>
            <a:r>
              <a:rPr lang="pt-BR" dirty="0">
                <a:latin typeface="Arial" charset="0"/>
                <a:cs typeface="Arial" charset="0"/>
              </a:rPr>
              <a:t>De acordo com o Banco Mundial, as </a:t>
            </a:r>
            <a:r>
              <a:rPr lang="pt-BR" b="1" dirty="0">
                <a:latin typeface="Arial" charset="0"/>
                <a:cs typeface="Arial" charset="0"/>
              </a:rPr>
              <a:t>empresas petrolíferas estatais </a:t>
            </a:r>
            <a:r>
              <a:rPr lang="pt-BR" dirty="0">
                <a:latin typeface="Arial" charset="0"/>
                <a:cs typeface="Arial" charset="0"/>
              </a:rPr>
              <a:t>respondiam, em 2010,  por:</a:t>
            </a:r>
          </a:p>
          <a:p>
            <a:pPr algn="just">
              <a:defRPr/>
            </a:pPr>
            <a:endParaRPr lang="pt-BR" sz="800" dirty="0">
              <a:latin typeface="Arial" charset="0"/>
              <a:cs typeface="Arial" charset="0"/>
            </a:endParaRPr>
          </a:p>
          <a:p>
            <a:pPr marL="285750" indent="-285750" algn="just">
              <a:buFont typeface="Arial" panose="020B0604020202020204" pitchFamily="34" charset="0"/>
              <a:buChar char="•"/>
              <a:defRPr/>
            </a:pPr>
            <a:r>
              <a:rPr lang="pt-BR" dirty="0">
                <a:latin typeface="Arial" charset="0"/>
                <a:cs typeface="Arial" charset="0"/>
              </a:rPr>
              <a:t>75% da produção mundial</a:t>
            </a:r>
          </a:p>
          <a:p>
            <a:pPr algn="just">
              <a:defRPr/>
            </a:pPr>
            <a:r>
              <a:rPr lang="pt-BR" sz="800" dirty="0">
                <a:latin typeface="Arial" charset="0"/>
                <a:cs typeface="Arial" charset="0"/>
              </a:rPr>
              <a:t> </a:t>
            </a:r>
          </a:p>
          <a:p>
            <a:pPr marL="285750" indent="-285750" algn="just">
              <a:buFont typeface="Arial" panose="020B0604020202020204" pitchFamily="34" charset="0"/>
              <a:buChar char="•"/>
              <a:defRPr/>
            </a:pPr>
            <a:r>
              <a:rPr lang="pt-BR" dirty="0">
                <a:latin typeface="Arial" charset="0"/>
                <a:cs typeface="Arial" charset="0"/>
              </a:rPr>
              <a:t>90% das reservas provadas </a:t>
            </a:r>
          </a:p>
          <a:p>
            <a:pPr algn="just">
              <a:defRPr/>
            </a:pPr>
            <a:endParaRPr lang="pt-BR" sz="800" dirty="0">
              <a:latin typeface="Arial" charset="0"/>
              <a:cs typeface="Arial" charset="0"/>
            </a:endParaRPr>
          </a:p>
          <a:p>
            <a:pPr algn="just">
              <a:defRPr/>
            </a:pPr>
            <a:r>
              <a:rPr lang="pt-BR" dirty="0">
                <a:latin typeface="Arial" charset="0"/>
                <a:cs typeface="Arial" charset="0"/>
              </a:rPr>
              <a:t>(Tordo, Silvana (2011). </a:t>
            </a:r>
            <a:r>
              <a:rPr lang="pt-BR" b="1" i="1" dirty="0">
                <a:latin typeface="Arial" charset="0"/>
                <a:cs typeface="Arial" charset="0"/>
              </a:rPr>
              <a:t>National oil companies and value creation</a:t>
            </a:r>
            <a:r>
              <a:rPr lang="pt-BR" dirty="0">
                <a:latin typeface="Arial" charset="0"/>
                <a:cs typeface="Arial" charset="0"/>
              </a:rPr>
              <a:t>). </a:t>
            </a:r>
          </a:p>
        </p:txBody>
      </p:sp>
      <p:sp>
        <p:nvSpPr>
          <p:cNvPr id="6" name="Rectangle 1"/>
          <p:cNvSpPr>
            <a:spLocks noChangeArrowheads="1"/>
          </p:cNvSpPr>
          <p:nvPr/>
        </p:nvSpPr>
        <p:spPr bwMode="auto">
          <a:xfrm>
            <a:off x="0" y="46038"/>
            <a:ext cx="9144000" cy="120032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defRPr/>
            </a:pPr>
            <a:r>
              <a:rPr lang="pt-BR" altLang="pt-BR" sz="2400" dirty="0" smtClean="0">
                <a:solidFill>
                  <a:srgbClr val="000000"/>
                </a:solidFill>
              </a:rPr>
              <a:t>Há predomínio de empresas estatais na produção de petróleo no mundo, atuando como operadoras e muitas vezes de forma integrada à petroquímica</a:t>
            </a:r>
            <a:endParaRPr lang="pt-BR" altLang="pt-B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8917" t="25841" r="7996" b="15889"/>
          <a:stretch>
            <a:fillRect/>
          </a:stretch>
        </p:blipFill>
        <p:spPr bwMode="auto">
          <a:xfrm>
            <a:off x="900113" y="1557338"/>
            <a:ext cx="7488237" cy="3887787"/>
          </a:xfrm>
          <a:prstGeom prst="rect">
            <a:avLst/>
          </a:prstGeom>
          <a:noFill/>
          <a:ln w="9525">
            <a:noFill/>
            <a:miter lim="800000"/>
            <a:headEnd/>
            <a:tailEnd/>
          </a:ln>
        </p:spPr>
      </p:pic>
      <p:sp>
        <p:nvSpPr>
          <p:cNvPr id="3" name="Rectangle 2"/>
          <p:cNvSpPr txBox="1">
            <a:spLocks noChangeArrowheads="1"/>
          </p:cNvSpPr>
          <p:nvPr/>
        </p:nvSpPr>
        <p:spPr>
          <a:xfrm>
            <a:off x="800125" y="428604"/>
            <a:ext cx="7343775" cy="603250"/>
          </a:xfrm>
          <a:prstGeom prst="rect">
            <a:avLst/>
          </a:prstGeom>
        </p:spPr>
        <p:txBody>
          <a:bodyPr/>
          <a:lstStyle/>
          <a:p>
            <a:pPr indent="-342900" algn="ctr" eaLnBrk="0" hangingPunct="0">
              <a:defRPr/>
            </a:pPr>
            <a:r>
              <a:rPr lang="en-US" sz="2800" dirty="0" smtClean="0">
                <a:latin typeface="+mj-lt"/>
                <a:ea typeface="ヒラギノ角ゴ ProN W3" pitchFamily="-84" charset="-128"/>
                <a:cs typeface="Arial" pitchFamily="34" charset="0"/>
              </a:rPr>
              <a:t>A </a:t>
            </a:r>
            <a:r>
              <a:rPr lang="en-US" sz="2800" dirty="0" err="1" smtClean="0">
                <a:latin typeface="+mj-lt"/>
                <a:ea typeface="ヒラギノ角ゴ ProN W3" pitchFamily="-84" charset="-128"/>
                <a:cs typeface="Arial" pitchFamily="34" charset="0"/>
              </a:rPr>
              <a:t>Petrobrás</a:t>
            </a:r>
            <a:r>
              <a:rPr lang="en-US" sz="2800" dirty="0" smtClean="0">
                <a:latin typeface="+mj-lt"/>
                <a:ea typeface="ヒラギノ角ゴ ProN W3" pitchFamily="-84" charset="-128"/>
                <a:cs typeface="Arial" pitchFamily="34" charset="0"/>
              </a:rPr>
              <a:t> e </a:t>
            </a:r>
            <a:r>
              <a:rPr lang="en-US" sz="2800" dirty="0" err="1" smtClean="0">
                <a:latin typeface="+mj-lt"/>
                <a:ea typeface="ヒラギノ角ゴ ProN W3" pitchFamily="-84" charset="-128"/>
                <a:cs typeface="Arial" pitchFamily="34" charset="0"/>
              </a:rPr>
              <a:t>os</a:t>
            </a:r>
            <a:r>
              <a:rPr lang="en-US" sz="2800" dirty="0" smtClean="0">
                <a:latin typeface="+mj-lt"/>
                <a:ea typeface="ヒラギノ角ゴ ProN W3" pitchFamily="-84" charset="-128"/>
                <a:cs typeface="Arial" pitchFamily="34" charset="0"/>
              </a:rPr>
              <a:t> </a:t>
            </a:r>
            <a:r>
              <a:rPr lang="en-US" sz="2800" dirty="0">
                <a:latin typeface="+mj-lt"/>
                <a:ea typeface="ヒラギノ角ゴ ProN W3" pitchFamily="-84" charset="-128"/>
                <a:cs typeface="Arial" pitchFamily="34" charset="0"/>
              </a:rPr>
              <a:t>3 </a:t>
            </a:r>
            <a:r>
              <a:rPr lang="en-US" sz="2800" dirty="0" err="1">
                <a:latin typeface="+mj-lt"/>
                <a:ea typeface="ヒラギノ角ゴ ProN W3" pitchFamily="-84" charset="-128"/>
                <a:cs typeface="Arial" pitchFamily="34" charset="0"/>
              </a:rPr>
              <a:t>modelos</a:t>
            </a:r>
            <a:r>
              <a:rPr lang="en-US" sz="2800" dirty="0">
                <a:latin typeface="+mj-lt"/>
                <a:ea typeface="ヒラギノ角ゴ ProN W3" pitchFamily="-84" charset="-128"/>
                <a:cs typeface="Arial" pitchFamily="34" charset="0"/>
              </a:rPr>
              <a:t> de </a:t>
            </a:r>
            <a:r>
              <a:rPr lang="en-US" sz="2800" dirty="0" err="1" smtClean="0">
                <a:latin typeface="+mj-lt"/>
                <a:ea typeface="ヒラギノ角ゴ ProN W3" pitchFamily="-84" charset="-128"/>
                <a:cs typeface="Arial" pitchFamily="34" charset="0"/>
              </a:rPr>
              <a:t>exploração</a:t>
            </a:r>
            <a:endParaRPr lang="en-US" sz="2800" dirty="0">
              <a:latin typeface="+mj-lt"/>
              <a:ea typeface="ヒラギノ角ゴ ProN W3" pitchFamily="-84" charset="-128"/>
              <a:cs typeface="Arial" pitchFamily="34" charset="0"/>
            </a:endParaRPr>
          </a:p>
        </p:txBody>
      </p:sp>
      <p:sp>
        <p:nvSpPr>
          <p:cNvPr id="4" name="Text Box 11"/>
          <p:cNvSpPr txBox="1">
            <a:spLocks noChangeArrowheads="1"/>
          </p:cNvSpPr>
          <p:nvPr/>
        </p:nvSpPr>
        <p:spPr bwMode="auto">
          <a:xfrm>
            <a:off x="71438" y="6286500"/>
            <a:ext cx="2479675" cy="285750"/>
          </a:xfrm>
          <a:prstGeom prst="rect">
            <a:avLst/>
          </a:prstGeom>
          <a:noFill/>
          <a:ln w="9525">
            <a:noFill/>
            <a:miter lim="800000"/>
            <a:headEnd/>
            <a:tailEnd/>
          </a:ln>
          <a:effectLst/>
        </p:spPr>
        <p:txBody>
          <a:bodyPr>
            <a:spAutoFit/>
          </a:bodyPr>
          <a:lstStyle/>
          <a:p>
            <a:pPr>
              <a:spcBef>
                <a:spcPct val="50000"/>
              </a:spcBef>
              <a:defRPr/>
            </a:pPr>
            <a:r>
              <a:rPr lang="pt-BR" sz="1200" dirty="0">
                <a:latin typeface="+mj-lt"/>
                <a:ea typeface="ヒラギノ角ゴ ProN W3" pitchFamily="-84" charset="-128"/>
              </a:rPr>
              <a:t>Fonte: </a:t>
            </a:r>
            <a:r>
              <a:rPr lang="pt-BR" sz="1200" b="0" dirty="0">
                <a:latin typeface="+mj-lt"/>
                <a:ea typeface="ヒラギノ角ゴ ProN W3" pitchFamily="-84" charset="-128"/>
              </a:rPr>
              <a:t>Petrobrás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434" name="Retângulo 1"/>
          <p:cNvSpPr>
            <a:spLocks noChangeArrowheads="1"/>
          </p:cNvSpPr>
          <p:nvPr/>
        </p:nvSpPr>
        <p:spPr bwMode="auto">
          <a:xfrm>
            <a:off x="34925" y="214290"/>
            <a:ext cx="9109075" cy="461665"/>
          </a:xfrm>
          <a:prstGeom prst="rect">
            <a:avLst/>
          </a:prstGeom>
          <a:noFill/>
          <a:ln w="9525">
            <a:noFill/>
            <a:miter lim="800000"/>
            <a:headEnd/>
            <a:tailEnd/>
          </a:ln>
        </p:spPr>
        <p:txBody>
          <a:bodyPr wrap="square">
            <a:spAutoFit/>
          </a:bodyPr>
          <a:lstStyle/>
          <a:p>
            <a:pPr algn="ctr"/>
            <a:r>
              <a:rPr lang="pt-BR" altLang="pt-BR" sz="2400" b="1" dirty="0" smtClean="0"/>
              <a:t>PLS </a:t>
            </a:r>
            <a:r>
              <a:rPr lang="pt-BR" altLang="pt-BR" sz="2400" b="1" dirty="0"/>
              <a:t>131 </a:t>
            </a:r>
            <a:r>
              <a:rPr lang="pt-BR" altLang="pt-BR" sz="2400" b="1" dirty="0" smtClean="0"/>
              <a:t>e potenciais efeitos sobre </a:t>
            </a:r>
            <a:r>
              <a:rPr lang="pt-BR" altLang="pt-BR" sz="2400" b="1" dirty="0"/>
              <a:t>o modelo de partilha</a:t>
            </a:r>
            <a:endParaRPr lang="pt-BR" altLang="pt-BR" sz="2400" dirty="0"/>
          </a:p>
        </p:txBody>
      </p:sp>
      <p:sp>
        <p:nvSpPr>
          <p:cNvPr id="22531" name="Retângulo 2"/>
          <p:cNvSpPr>
            <a:spLocks noChangeArrowheads="1"/>
          </p:cNvSpPr>
          <p:nvPr/>
        </p:nvSpPr>
        <p:spPr bwMode="auto">
          <a:xfrm>
            <a:off x="179388" y="981075"/>
            <a:ext cx="887253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defRPr/>
            </a:pPr>
            <a:r>
              <a:rPr lang="pt-BR" altLang="pt-BR" sz="2000" b="1" dirty="0" smtClean="0">
                <a:latin typeface="+mj-lt"/>
                <a:cs typeface="Arial" charset="0"/>
              </a:rPr>
              <a:t>Estratégico</a:t>
            </a:r>
            <a:r>
              <a:rPr lang="pt-BR" altLang="pt-BR" sz="2000" dirty="0" smtClean="0">
                <a:latin typeface="+mj-lt"/>
                <a:cs typeface="Arial" charset="0"/>
              </a:rPr>
              <a:t> - O Brasil será grande exportador de petróleo, importante formador de preço e o Estado precisa determinar o ritmo da produção</a:t>
            </a:r>
          </a:p>
          <a:p>
            <a:pPr algn="just">
              <a:spcBef>
                <a:spcPct val="0"/>
              </a:spcBef>
              <a:defRPr/>
            </a:pPr>
            <a:endParaRPr lang="pt-BR" altLang="pt-BR" sz="2000" dirty="0" smtClean="0">
              <a:latin typeface="+mj-lt"/>
              <a:cs typeface="Arial" charset="0"/>
            </a:endParaRPr>
          </a:p>
          <a:p>
            <a:pPr algn="just">
              <a:spcBef>
                <a:spcPct val="0"/>
              </a:spcBef>
              <a:defRPr/>
            </a:pPr>
            <a:r>
              <a:rPr lang="pt-BR" altLang="pt-BR" sz="2000" b="1" dirty="0" smtClean="0">
                <a:latin typeface="+mj-lt"/>
                <a:cs typeface="Arial" charset="0"/>
              </a:rPr>
              <a:t>Risco Exploratório </a:t>
            </a:r>
            <a:r>
              <a:rPr lang="pt-BR" altLang="pt-BR" sz="2000" dirty="0" smtClean="0">
                <a:latin typeface="+mj-lt"/>
                <a:cs typeface="Arial" charset="0"/>
              </a:rPr>
              <a:t>- São baixíssimos os riscos de exploração no </a:t>
            </a:r>
            <a:r>
              <a:rPr lang="pt-BR" altLang="pt-BR" sz="2000" dirty="0" err="1" smtClean="0">
                <a:latin typeface="+mj-lt"/>
                <a:cs typeface="Arial" charset="0"/>
              </a:rPr>
              <a:t>Pré</a:t>
            </a:r>
            <a:r>
              <a:rPr lang="pt-BR" altLang="pt-BR" sz="2000" dirty="0" smtClean="0">
                <a:latin typeface="+mj-lt"/>
                <a:cs typeface="Arial" charset="0"/>
              </a:rPr>
              <a:t>-Sal. </a:t>
            </a:r>
            <a:r>
              <a:rPr lang="pt-BR" sz="2000" dirty="0" smtClean="0">
                <a:cs typeface="Arial" charset="0"/>
              </a:rPr>
              <a:t>O índice de sucesso na perfuração no pré-sal é muito bom (75% de acertos), bem acima do restante do Brasil e do Mundo</a:t>
            </a:r>
          </a:p>
          <a:p>
            <a:pPr algn="just">
              <a:spcBef>
                <a:spcPct val="0"/>
              </a:spcBef>
              <a:defRPr/>
            </a:pPr>
            <a:endParaRPr lang="pt-BR" sz="2000" b="1" dirty="0" smtClean="0">
              <a:cs typeface="Arial" charset="0"/>
            </a:endParaRPr>
          </a:p>
          <a:p>
            <a:pPr algn="just">
              <a:spcBef>
                <a:spcPct val="0"/>
              </a:spcBef>
              <a:defRPr/>
            </a:pPr>
            <a:r>
              <a:rPr lang="pt-BR" sz="2000" b="1" dirty="0" smtClean="0">
                <a:cs typeface="Arial" charset="0"/>
              </a:rPr>
              <a:t>Incomum</a:t>
            </a:r>
            <a:r>
              <a:rPr lang="pt-BR" sz="2000" dirty="0" smtClean="0">
                <a:cs typeface="Arial" charset="0"/>
              </a:rPr>
              <a:t> – Se a Petrobrás não participar da exploração do pré-sal, seremos o único país do mundo, com o Modelo de Partilha, que não terá a presença de uma empresa estatal como operadora</a:t>
            </a:r>
          </a:p>
          <a:p>
            <a:pPr algn="just">
              <a:spcBef>
                <a:spcPct val="0"/>
              </a:spcBef>
              <a:defRPr/>
            </a:pPr>
            <a:endParaRPr lang="pt-BR" sz="2000" dirty="0" smtClean="0">
              <a:cs typeface="Arial" charset="0"/>
            </a:endParaRPr>
          </a:p>
          <a:p>
            <a:pPr algn="just">
              <a:spcBef>
                <a:spcPct val="0"/>
              </a:spcBef>
              <a:defRPr/>
            </a:pPr>
            <a:r>
              <a:rPr lang="pt-BR" sz="2000" b="1" dirty="0" smtClean="0">
                <a:cs typeface="Arial" charset="0"/>
              </a:rPr>
              <a:t>Modelo de partilha em jogo </a:t>
            </a:r>
            <a:r>
              <a:rPr lang="pt-BR" sz="2000" dirty="0" smtClean="0">
                <a:cs typeface="Arial" charset="0"/>
              </a:rPr>
              <a:t>– o PLS 131 é uma tentativa de encerrar a vigência do Modelo de Partilha da Produção e potencializar o retorno do Modelo de Concessão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4274" name="Retângulo 1"/>
          <p:cNvSpPr>
            <a:spLocks noChangeArrowheads="1"/>
          </p:cNvSpPr>
          <p:nvPr/>
        </p:nvSpPr>
        <p:spPr bwMode="auto">
          <a:xfrm>
            <a:off x="250825" y="981075"/>
            <a:ext cx="86423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buFont typeface="Arial" panose="020B0604020202020204" pitchFamily="34" charset="0"/>
              <a:buNone/>
              <a:defRPr/>
            </a:pPr>
            <a:r>
              <a:rPr lang="pt-BR" altLang="pt-BR" sz="2000" dirty="0" smtClean="0">
                <a:latin typeface="Arial" panose="020B0604020202020204" pitchFamily="34" charset="0"/>
              </a:rPr>
              <a:t>Caso </a:t>
            </a:r>
            <a:r>
              <a:rPr lang="pt-BR" altLang="pt-BR" sz="2000" dirty="0">
                <a:latin typeface="Arial" panose="020B0604020202020204" pitchFamily="34" charset="0"/>
              </a:rPr>
              <a:t>a Petrobras deixe de ser a operadora única, as consequências serão, </a:t>
            </a:r>
            <a:r>
              <a:rPr lang="pt-BR" altLang="pt-BR" sz="2000" dirty="0" smtClean="0">
                <a:latin typeface="Arial" panose="020B0604020202020204" pitchFamily="34" charset="0"/>
              </a:rPr>
              <a:t>dentre outras: </a:t>
            </a:r>
            <a:endParaRPr lang="pt-BR" altLang="pt-BR" sz="2000" dirty="0">
              <a:latin typeface="Arial" panose="020B0604020202020204" pitchFamily="34" charset="0"/>
            </a:endParaRPr>
          </a:p>
          <a:p>
            <a:pPr algn="just" eaLnBrk="1" hangingPunct="1">
              <a:spcBef>
                <a:spcPts val="1200"/>
              </a:spcBef>
              <a:spcAft>
                <a:spcPts val="600"/>
              </a:spcAft>
              <a:buFont typeface="Symbol" panose="05050102010706020507" pitchFamily="18" charset="2"/>
              <a:buChar char=""/>
              <a:defRPr/>
            </a:pPr>
            <a:r>
              <a:rPr lang="pt-BR" altLang="pt-BR" sz="2000" dirty="0">
                <a:latin typeface="Arial" panose="020B0604020202020204" pitchFamily="34" charset="0"/>
              </a:rPr>
              <a:t>Menor arrecadação de receitas pelo Estado brasileiro nos campos do </a:t>
            </a:r>
            <a:r>
              <a:rPr lang="pt-BR" altLang="pt-BR" sz="2000" dirty="0" err="1" smtClean="0">
                <a:latin typeface="Arial" panose="020B0604020202020204" pitchFamily="34" charset="0"/>
              </a:rPr>
              <a:t>Pré</a:t>
            </a:r>
            <a:r>
              <a:rPr lang="pt-BR" altLang="pt-BR" sz="2000" dirty="0" smtClean="0">
                <a:latin typeface="Arial" panose="020B0604020202020204" pitchFamily="34" charset="0"/>
              </a:rPr>
              <a:t>-Sal e em áreas estratégicas;</a:t>
            </a:r>
            <a:endParaRPr lang="pt-BR" altLang="pt-BR" sz="2000" dirty="0">
              <a:latin typeface="Arial" panose="020B0604020202020204" pitchFamily="34" charset="0"/>
            </a:endParaRPr>
          </a:p>
          <a:p>
            <a:pPr algn="just" eaLnBrk="1" hangingPunct="1">
              <a:spcBef>
                <a:spcPts val="1200"/>
              </a:spcBef>
              <a:spcAft>
                <a:spcPts val="600"/>
              </a:spcAft>
              <a:buFont typeface="Symbol" panose="05050102010706020507" pitchFamily="18" charset="2"/>
              <a:buChar char=""/>
              <a:defRPr/>
            </a:pPr>
            <a:r>
              <a:rPr lang="pt-BR" altLang="pt-BR" sz="2000" dirty="0" smtClean="0">
                <a:latin typeface="Arial" panose="020B0604020202020204" pitchFamily="34" charset="0"/>
              </a:rPr>
              <a:t>Menor </a:t>
            </a:r>
            <a:r>
              <a:rPr lang="pt-BR" altLang="pt-BR" sz="2000" dirty="0">
                <a:latin typeface="Arial" panose="020B0604020202020204" pitchFamily="34" charset="0"/>
              </a:rPr>
              <a:t>destinação de receitas do Pré-Sal para as áreas de educação e </a:t>
            </a:r>
            <a:r>
              <a:rPr lang="pt-BR" altLang="pt-BR" sz="2000" dirty="0" smtClean="0">
                <a:latin typeface="Arial" panose="020B0604020202020204" pitchFamily="34" charset="0"/>
              </a:rPr>
              <a:t>saúde e para o Fundo Social;</a:t>
            </a:r>
            <a:endParaRPr lang="pt-BR" altLang="pt-BR" sz="2000" dirty="0">
              <a:latin typeface="Arial" panose="020B0604020202020204" pitchFamily="34" charset="0"/>
            </a:endParaRPr>
          </a:p>
          <a:p>
            <a:pPr algn="just" eaLnBrk="1" hangingPunct="1">
              <a:spcBef>
                <a:spcPts val="1200"/>
              </a:spcBef>
              <a:spcAft>
                <a:spcPts val="600"/>
              </a:spcAft>
              <a:buFont typeface="Symbol" panose="05050102010706020507" pitchFamily="18" charset="2"/>
              <a:buChar char=""/>
              <a:defRPr/>
            </a:pPr>
            <a:r>
              <a:rPr lang="pt-BR" altLang="pt-BR" sz="2000" dirty="0">
                <a:latin typeface="Arial" panose="020B0604020202020204" pitchFamily="34" charset="0"/>
              </a:rPr>
              <a:t>Multiplicação dos pedidos de </a:t>
            </a:r>
            <a:r>
              <a:rPr lang="pt-BR" altLang="pt-BR" sz="2000" dirty="0" smtClean="0">
                <a:latin typeface="Arial" panose="020B0604020202020204" pitchFamily="34" charset="0"/>
              </a:rPr>
              <a:t>redução </a:t>
            </a:r>
            <a:r>
              <a:rPr lang="pt-BR" altLang="pt-BR" sz="2000" dirty="0">
                <a:latin typeface="Arial" panose="020B0604020202020204" pitchFamily="34" charset="0"/>
              </a:rPr>
              <a:t>do conteúdo </a:t>
            </a:r>
            <a:r>
              <a:rPr lang="pt-BR" altLang="pt-BR" sz="2000" dirty="0" smtClean="0">
                <a:latin typeface="Arial" panose="020B0604020202020204" pitchFamily="34" charset="0"/>
              </a:rPr>
              <a:t>nacional;</a:t>
            </a:r>
            <a:endParaRPr lang="pt-BR" altLang="pt-BR" sz="2000" dirty="0">
              <a:latin typeface="Arial" panose="020B0604020202020204" pitchFamily="34" charset="0"/>
            </a:endParaRPr>
          </a:p>
          <a:p>
            <a:pPr algn="just" eaLnBrk="1" hangingPunct="1">
              <a:spcBef>
                <a:spcPts val="1200"/>
              </a:spcBef>
              <a:spcAft>
                <a:spcPts val="600"/>
              </a:spcAft>
              <a:buFont typeface="Symbol" panose="05050102010706020507" pitchFamily="18" charset="2"/>
              <a:buChar char=""/>
              <a:defRPr/>
            </a:pPr>
            <a:r>
              <a:rPr lang="pt-BR" altLang="pt-BR" sz="2000" dirty="0" smtClean="0">
                <a:latin typeface="Arial" panose="020B0604020202020204" pitchFamily="34" charset="0"/>
              </a:rPr>
              <a:t>Redução </a:t>
            </a:r>
            <a:r>
              <a:rPr lang="pt-BR" altLang="pt-BR" sz="2000" dirty="0">
                <a:latin typeface="Arial" panose="020B0604020202020204" pitchFamily="34" charset="0"/>
              </a:rPr>
              <a:t>na geração de empregos diretos e </a:t>
            </a:r>
            <a:r>
              <a:rPr lang="pt-BR" altLang="pt-BR" sz="2000" dirty="0" smtClean="0">
                <a:latin typeface="Arial" panose="020B0604020202020204" pitchFamily="34" charset="0"/>
              </a:rPr>
              <a:t>indiretos</a:t>
            </a:r>
            <a:r>
              <a:rPr lang="pt-BR" altLang="pt-BR" sz="2000" dirty="0">
                <a:latin typeface="Arial" panose="020B0604020202020204" pitchFamily="34" charset="0"/>
              </a:rPr>
              <a:t>;</a:t>
            </a:r>
          </a:p>
          <a:p>
            <a:pPr algn="just" eaLnBrk="1" hangingPunct="1">
              <a:spcBef>
                <a:spcPts val="1200"/>
              </a:spcBef>
              <a:spcAft>
                <a:spcPts val="600"/>
              </a:spcAft>
              <a:buFont typeface="Symbol" panose="05050102010706020507" pitchFamily="18" charset="2"/>
              <a:buChar char=""/>
              <a:defRPr/>
            </a:pPr>
            <a:r>
              <a:rPr lang="pt-BR" altLang="pt-BR" sz="2000" dirty="0" smtClean="0">
                <a:latin typeface="Arial" panose="020B0604020202020204" pitchFamily="34" charset="0"/>
              </a:rPr>
              <a:t>Comprometimento do </a:t>
            </a:r>
            <a:r>
              <a:rPr lang="pt-BR" altLang="pt-BR" sz="2000" dirty="0">
                <a:latin typeface="Arial" panose="020B0604020202020204" pitchFamily="34" charset="0"/>
              </a:rPr>
              <a:t>desenvolvimento tecnológico do </a:t>
            </a:r>
            <a:r>
              <a:rPr lang="pt-BR" altLang="pt-BR" sz="2000" dirty="0" smtClean="0">
                <a:latin typeface="Arial" panose="020B0604020202020204" pitchFamily="34" charset="0"/>
              </a:rPr>
              <a:t>País;</a:t>
            </a:r>
            <a:endParaRPr lang="pt-BR" altLang="pt-BR" sz="2000" dirty="0">
              <a:latin typeface="Arial" panose="020B0604020202020204" pitchFamily="34" charset="0"/>
            </a:endParaRPr>
          </a:p>
          <a:p>
            <a:pPr algn="just" eaLnBrk="1" hangingPunct="1">
              <a:spcBef>
                <a:spcPts val="1200"/>
              </a:spcBef>
              <a:spcAft>
                <a:spcPts val="600"/>
              </a:spcAft>
              <a:buFont typeface="Symbol" panose="05050102010706020507" pitchFamily="18" charset="2"/>
              <a:buChar char=""/>
              <a:defRPr/>
            </a:pPr>
            <a:r>
              <a:rPr lang="pt-BR" altLang="pt-BR" sz="2000" dirty="0" smtClean="0">
                <a:latin typeface="Arial" panose="020B0604020202020204" pitchFamily="34" charset="0"/>
              </a:rPr>
              <a:t>Aumento </a:t>
            </a:r>
            <a:r>
              <a:rPr lang="pt-BR" altLang="pt-BR" sz="2000" dirty="0">
                <a:latin typeface="Arial" panose="020B0604020202020204" pitchFamily="34" charset="0"/>
              </a:rPr>
              <a:t>da exportação de petróleo </a:t>
            </a:r>
            <a:r>
              <a:rPr lang="pt-BR" altLang="pt-BR" sz="2000" dirty="0" smtClean="0">
                <a:latin typeface="Arial" panose="020B0604020202020204" pitchFamily="34" charset="0"/>
              </a:rPr>
              <a:t>bruto;</a:t>
            </a:r>
            <a:endParaRPr lang="pt-BR" altLang="pt-BR" sz="2000" dirty="0">
              <a:latin typeface="Arial" panose="020B0604020202020204" pitchFamily="34" charset="0"/>
            </a:endParaRPr>
          </a:p>
          <a:p>
            <a:pPr algn="just" eaLnBrk="1" hangingPunct="1">
              <a:spcBef>
                <a:spcPts val="1200"/>
              </a:spcBef>
              <a:spcAft>
                <a:spcPts val="600"/>
              </a:spcAft>
              <a:buFont typeface="Symbol" panose="05050102010706020507" pitchFamily="18" charset="2"/>
              <a:buChar char=""/>
              <a:defRPr/>
            </a:pPr>
            <a:r>
              <a:rPr lang="pt-BR" altLang="pt-BR" sz="2000" dirty="0" smtClean="0">
                <a:latin typeface="Arial" panose="020B0604020202020204" pitchFamily="34" charset="0"/>
              </a:rPr>
              <a:t>Aumento </a:t>
            </a:r>
            <a:r>
              <a:rPr lang="pt-BR" altLang="pt-BR" sz="2000" dirty="0">
                <a:latin typeface="Arial" panose="020B0604020202020204" pitchFamily="34" charset="0"/>
              </a:rPr>
              <a:t>das importações de </a:t>
            </a:r>
            <a:r>
              <a:rPr lang="pt-BR" altLang="pt-BR" sz="2000" dirty="0" smtClean="0">
                <a:latin typeface="Arial" panose="020B0604020202020204" pitchFamily="34" charset="0"/>
              </a:rPr>
              <a:t>derivados.</a:t>
            </a:r>
            <a:endParaRPr lang="pt-BR" altLang="pt-BR"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410" name="Retângulo 1"/>
          <p:cNvSpPr>
            <a:spLocks noChangeArrowheads="1"/>
          </p:cNvSpPr>
          <p:nvPr/>
        </p:nvSpPr>
        <p:spPr bwMode="auto">
          <a:xfrm>
            <a:off x="323850" y="700088"/>
            <a:ext cx="8351838" cy="2584450"/>
          </a:xfrm>
          <a:prstGeom prst="rect">
            <a:avLst/>
          </a:prstGeom>
          <a:noFill/>
          <a:ln w="9525">
            <a:noFill/>
            <a:miter lim="800000"/>
            <a:headEnd/>
            <a:tailEnd/>
          </a:ln>
        </p:spPr>
        <p:txBody>
          <a:bodyPr>
            <a:spAutoFit/>
          </a:bodyPr>
          <a:lstStyle/>
          <a:p>
            <a:pPr marL="742950" lvl="1" indent="-285750" algn="just">
              <a:buFontTx/>
              <a:buChar char="–"/>
            </a:pPr>
            <a:r>
              <a:rPr lang="pt-BR" altLang="pt-BR" b="0" dirty="0"/>
              <a:t>Desde o 1º Leilão realizado pela ANP, em 1999, é adotado cláusulas de Conteúdo Local nos contratos de Concessão para Exploração, Desenvolvimento e Produção de Petróleo e Gás Natural;</a:t>
            </a:r>
          </a:p>
          <a:p>
            <a:pPr marL="742950" lvl="1" indent="-285750" algn="just">
              <a:buFontTx/>
              <a:buChar char="–"/>
            </a:pPr>
            <a:endParaRPr lang="pt-BR" altLang="pt-BR" b="0" dirty="0"/>
          </a:p>
          <a:p>
            <a:pPr marL="742950" lvl="1" indent="-285750" algn="just">
              <a:buFontTx/>
              <a:buChar char="–"/>
            </a:pPr>
            <a:r>
              <a:rPr lang="pt-BR" altLang="pt-BR" b="0" dirty="0"/>
              <a:t>De acordo com esta cláusula, as concessionárias devem assegurar </a:t>
            </a:r>
            <a:r>
              <a:rPr lang="pt-BR" altLang="pt-BR" dirty="0"/>
              <a:t>preferência à contratação de fornecedores brasileiros sempre que suas ofertas apresentem condições de preço, prazo e qualidade equivalentes </a:t>
            </a:r>
            <a:r>
              <a:rPr lang="pt-BR" altLang="pt-BR" b="0" dirty="0"/>
              <a:t>às de outros fornecedores convidados a apresentar propostas;</a:t>
            </a:r>
          </a:p>
        </p:txBody>
      </p:sp>
      <p:sp>
        <p:nvSpPr>
          <p:cNvPr id="17411" name="Título 3"/>
          <p:cNvSpPr txBox="1">
            <a:spLocks/>
          </p:cNvSpPr>
          <p:nvPr/>
        </p:nvSpPr>
        <p:spPr bwMode="auto">
          <a:xfrm>
            <a:off x="0" y="44450"/>
            <a:ext cx="7596188" cy="854075"/>
          </a:xfrm>
          <a:prstGeom prst="rect">
            <a:avLst/>
          </a:prstGeom>
          <a:noFill/>
          <a:ln w="9525">
            <a:noFill/>
            <a:miter lim="800000"/>
            <a:headEnd/>
            <a:tailEnd/>
          </a:ln>
        </p:spPr>
        <p:txBody>
          <a:bodyPr anchor="ctr"/>
          <a:lstStyle/>
          <a:p>
            <a:pPr algn="ctr"/>
            <a:r>
              <a:rPr lang="pt-BR" altLang="pt-BR" sz="2400" dirty="0">
                <a:latin typeface="Calibri" pitchFamily="34" charset="0"/>
              </a:rPr>
              <a:t>A POLÍTICA DE CONTEÚDO </a:t>
            </a:r>
            <a:r>
              <a:rPr lang="pt-BR" altLang="pt-BR" sz="2400" dirty="0" smtClean="0">
                <a:latin typeface="Calibri" pitchFamily="34" charset="0"/>
              </a:rPr>
              <a:t>LOCAL</a:t>
            </a:r>
            <a:endParaRPr lang="pt-BR" altLang="pt-BR" sz="2400" dirty="0">
              <a:latin typeface="Calibri" pitchFamily="34" charset="0"/>
            </a:endParaRPr>
          </a:p>
        </p:txBody>
      </p:sp>
      <p:graphicFrame>
        <p:nvGraphicFramePr>
          <p:cNvPr id="5" name="Tabela 4"/>
          <p:cNvGraphicFramePr>
            <a:graphicFrameLocks noGrp="1"/>
          </p:cNvGraphicFramePr>
          <p:nvPr/>
        </p:nvGraphicFramePr>
        <p:xfrm>
          <a:off x="396875" y="3487738"/>
          <a:ext cx="8496303" cy="2749614"/>
        </p:xfrm>
        <a:graphic>
          <a:graphicData uri="http://schemas.openxmlformats.org/drawingml/2006/table">
            <a:tbl>
              <a:tblPr/>
              <a:tblGrid>
                <a:gridCol w="1166156"/>
                <a:gridCol w="666377"/>
                <a:gridCol w="666377"/>
                <a:gridCol w="666377"/>
                <a:gridCol w="666377"/>
                <a:gridCol w="666377"/>
                <a:gridCol w="666377"/>
                <a:gridCol w="666377"/>
                <a:gridCol w="666377"/>
                <a:gridCol w="666377"/>
                <a:gridCol w="666377"/>
                <a:gridCol w="666377"/>
              </a:tblGrid>
              <a:tr h="288366">
                <a:tc rowSpan="2">
                  <a:txBody>
                    <a:bodyPr/>
                    <a:lstStyle/>
                    <a:p>
                      <a:pPr algn="ctr" fontAlgn="ctr"/>
                      <a:r>
                        <a:rPr lang="pt-BR" sz="1600" b="1" i="0" u="none" strike="noStrike" dirty="0">
                          <a:solidFill>
                            <a:schemeClr val="tx1"/>
                          </a:solidFill>
                          <a:effectLst/>
                          <a:latin typeface="Calibri" panose="020F0502020204030204" pitchFamily="34" charset="0"/>
                        </a:rPr>
                        <a:t>Rodadas de Licitação</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R1</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R2</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R3</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R4</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R5</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R6</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R7</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R9</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R10</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R11</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c>
                  <a:txBody>
                    <a:bodyPr/>
                    <a:lstStyle/>
                    <a:p>
                      <a:pPr algn="ctr" fontAlgn="ctr"/>
                      <a:r>
                        <a:rPr lang="pt-BR" sz="1600" b="1" i="0" u="none" strike="noStrike" dirty="0" smtClean="0">
                          <a:solidFill>
                            <a:schemeClr val="tx1"/>
                          </a:solidFill>
                          <a:effectLst/>
                          <a:latin typeface="Calibri" panose="020F0502020204030204" pitchFamily="34" charset="0"/>
                        </a:rPr>
                        <a:t>R12</a:t>
                      </a:r>
                      <a:endParaRPr lang="pt-BR" sz="1600" b="1" i="0" u="none" strike="noStrike" dirty="0">
                        <a:solidFill>
                          <a:schemeClr val="tx1"/>
                        </a:solidFill>
                        <a:effectLst/>
                        <a:latin typeface="Calibri" panose="020F0502020204030204" pitchFamily="34" charset="0"/>
                      </a:endParaRP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AAAA"/>
                    </a:solidFill>
                  </a:tcPr>
                </a:tc>
              </a:tr>
              <a:tr h="251449">
                <a:tc vMerge="1">
                  <a:txBody>
                    <a:bodyPr/>
                    <a:lstStyle/>
                    <a:p>
                      <a:endParaRPr lang="pt-BR"/>
                    </a:p>
                  </a:txBody>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1999</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2000</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2001</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2002</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2003</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2004</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2005</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2007</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2008</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2013</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algn="ctr" fontAlgn="ctr"/>
                      <a:r>
                        <a:rPr kumimoji="0" lang="pt-BR" sz="1600" b="1" i="0" u="none" strike="noStrike" kern="1200" dirty="0">
                          <a:solidFill>
                            <a:schemeClr val="tx1"/>
                          </a:solidFill>
                          <a:effectLst/>
                          <a:latin typeface="Calibri" panose="020F0502020204030204" pitchFamily="34" charset="0"/>
                          <a:ea typeface="+mn-ea"/>
                          <a:cs typeface="+mn-cs"/>
                        </a:rPr>
                        <a:t>2013</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r>
              <a:tr h="982950">
                <a:tc>
                  <a:txBody>
                    <a:bodyPr/>
                    <a:lstStyle/>
                    <a:p>
                      <a:pPr algn="l" fontAlgn="ctr"/>
                      <a:r>
                        <a:rPr lang="pt-BR" sz="1600" b="0" i="0" u="none" strike="noStrike" dirty="0">
                          <a:solidFill>
                            <a:schemeClr val="tx1"/>
                          </a:solidFill>
                          <a:effectLst/>
                          <a:latin typeface="Calibri" panose="020F0502020204030204" pitchFamily="34" charset="0"/>
                        </a:rPr>
                        <a:t>Conteúdo local médio – etapa de exploração</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25%</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42%</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28%</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39%</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79%</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86%</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74%</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69%</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79%</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a:solidFill>
                            <a:schemeClr val="tx1"/>
                          </a:solidFill>
                          <a:effectLst/>
                          <a:latin typeface="Calibri" panose="020F0502020204030204" pitchFamily="34" charset="0"/>
                        </a:rPr>
                        <a:t>62%</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c>
                  <a:txBody>
                    <a:bodyPr/>
                    <a:lstStyle/>
                    <a:p>
                      <a:pPr algn="ctr" fontAlgn="ctr"/>
                      <a:r>
                        <a:rPr lang="pt-BR" sz="2200" b="0" i="0" u="none" strike="noStrike" dirty="0">
                          <a:solidFill>
                            <a:schemeClr val="tx1"/>
                          </a:solidFill>
                          <a:effectLst/>
                          <a:latin typeface="Calibri" panose="020F0502020204030204" pitchFamily="34" charset="0"/>
                        </a:rPr>
                        <a:t>73%</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8D7"/>
                    </a:solidFill>
                  </a:tcPr>
                </a:tc>
              </a:tr>
              <a:tr h="1226784">
                <a:tc>
                  <a:txBody>
                    <a:bodyPr/>
                    <a:lstStyle/>
                    <a:p>
                      <a:pPr algn="l" fontAlgn="ctr"/>
                      <a:r>
                        <a:rPr lang="pt-BR" sz="1600" b="0" i="0" u="none" strike="noStrike" dirty="0">
                          <a:solidFill>
                            <a:schemeClr val="tx1"/>
                          </a:solidFill>
                          <a:effectLst/>
                          <a:latin typeface="Calibri" panose="020F0502020204030204" pitchFamily="34" charset="0"/>
                        </a:rPr>
                        <a:t>Conteúdo local médio – etapa de desenvolvimento</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27%</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48%</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40%</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54%</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86%</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89%</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81%</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77%</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84%</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76%</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c>
                  <a:txBody>
                    <a:bodyPr/>
                    <a:lstStyle/>
                    <a:p>
                      <a:pPr algn="ctr" fontAlgn="ctr"/>
                      <a:r>
                        <a:rPr lang="pt-BR" sz="2200" b="0" i="0" u="none" strike="noStrike" dirty="0">
                          <a:solidFill>
                            <a:schemeClr val="tx1"/>
                          </a:solidFill>
                          <a:effectLst/>
                          <a:latin typeface="Calibri" panose="020F0502020204030204" pitchFamily="34" charset="0"/>
                        </a:rPr>
                        <a:t>84%</a:t>
                      </a:r>
                    </a:p>
                  </a:txBody>
                  <a:tcPr marL="7620" marR="7620"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E8"/>
                    </a:solidFill>
                  </a:tcPr>
                </a:tc>
              </a:tr>
            </a:tbl>
          </a:graphicData>
        </a:graphic>
      </p:graphicFrame>
      <p:sp>
        <p:nvSpPr>
          <p:cNvPr id="17479" name="CaixaDeTexto 1"/>
          <p:cNvSpPr txBox="1">
            <a:spLocks noChangeArrowheads="1"/>
          </p:cNvSpPr>
          <p:nvPr/>
        </p:nvSpPr>
        <p:spPr bwMode="auto">
          <a:xfrm>
            <a:off x="323850" y="6407150"/>
            <a:ext cx="1727200" cy="261938"/>
          </a:xfrm>
          <a:prstGeom prst="rect">
            <a:avLst/>
          </a:prstGeom>
          <a:noFill/>
          <a:ln w="9525">
            <a:noFill/>
            <a:miter lim="800000"/>
            <a:headEnd/>
            <a:tailEnd/>
          </a:ln>
        </p:spPr>
        <p:txBody>
          <a:bodyPr>
            <a:spAutoFit/>
          </a:bodyPr>
          <a:lstStyle/>
          <a:p>
            <a:r>
              <a:rPr lang="pt-BR" altLang="pt-BR" sz="1100">
                <a:latin typeface="Verdana" pitchFamily="34" charset="0"/>
              </a:rPr>
              <a:t>Fonte</a:t>
            </a:r>
            <a:r>
              <a:rPr lang="pt-BR" altLang="pt-BR" sz="1100">
                <a:latin typeface="Verdana" pitchFamily="34" charset="0"/>
                <a:ea typeface="Verdana" pitchFamily="34" charset="0"/>
                <a:cs typeface="Verdana" pitchFamily="34" charset="0"/>
              </a:rPr>
              <a:t>: </a:t>
            </a:r>
            <a:r>
              <a:rPr lang="pt-BR" altLang="pt-BR" sz="1100" b="0">
                <a:latin typeface="Verdana" pitchFamily="34" charset="0"/>
                <a:ea typeface="Verdana" pitchFamily="34" charset="0"/>
                <a:cs typeface="Verdana" pitchFamily="34" charset="0"/>
              </a:rPr>
              <a:t>ANP</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619250" y="1916113"/>
          <a:ext cx="5400675" cy="3097209"/>
        </p:xfrm>
        <a:graphic>
          <a:graphicData uri="http://schemas.openxmlformats.org/drawingml/2006/table">
            <a:tbl>
              <a:tblPr/>
              <a:tblGrid>
                <a:gridCol w="2112264"/>
                <a:gridCol w="984123"/>
                <a:gridCol w="1152144"/>
                <a:gridCol w="1152144"/>
              </a:tblGrid>
              <a:tr h="385145">
                <a:tc>
                  <a:txBody>
                    <a:bodyPr/>
                    <a:lstStyle/>
                    <a:p>
                      <a:pPr algn="l" fontAlgn="b"/>
                      <a:r>
                        <a:rPr lang="pt-BR" sz="2000" b="1" i="0" u="none" strike="noStrike" dirty="0" smtClean="0">
                          <a:solidFill>
                            <a:srgbClr val="000000"/>
                          </a:solidFill>
                          <a:effectLst/>
                          <a:latin typeface="Calibri"/>
                        </a:rPr>
                        <a:t>Setores</a:t>
                      </a:r>
                      <a:endParaRPr lang="pt-BR" sz="2000" b="1" i="0" u="none" strike="noStrike" dirty="0">
                        <a:solidFill>
                          <a:srgbClr val="000000"/>
                        </a:solidFill>
                        <a:effectLst/>
                        <a:latin typeface="Calibri"/>
                      </a:endParaRP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2014-18</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2015-19</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effectLst/>
                          <a:latin typeface="Calibri"/>
                        </a:rPr>
                        <a:t>Diferença</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5">
                <a:tc>
                  <a:txBody>
                    <a:bodyPr/>
                    <a:lstStyle/>
                    <a:p>
                      <a:pPr algn="l" fontAlgn="b"/>
                      <a:r>
                        <a:rPr lang="pt-BR" sz="2000" b="0" i="0" u="none" strike="noStrike" dirty="0">
                          <a:solidFill>
                            <a:srgbClr val="000000"/>
                          </a:solidFill>
                          <a:effectLst/>
                          <a:latin typeface="Calibri"/>
                        </a:rPr>
                        <a:t>E&amp;P</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153,9</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103,7</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-33%</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5">
                <a:tc>
                  <a:txBody>
                    <a:bodyPr/>
                    <a:lstStyle/>
                    <a:p>
                      <a:pPr algn="l" fontAlgn="b"/>
                      <a:r>
                        <a:rPr lang="pt-BR" sz="2000" b="0" i="0" u="none" strike="noStrike" dirty="0">
                          <a:solidFill>
                            <a:srgbClr val="000000"/>
                          </a:solidFill>
                          <a:effectLst/>
                          <a:latin typeface="Calibri"/>
                        </a:rPr>
                        <a:t>Abastecimento</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38,7</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11,5</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-70%</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5">
                <a:tc>
                  <a:txBody>
                    <a:bodyPr/>
                    <a:lstStyle/>
                    <a:p>
                      <a:pPr algn="l" fontAlgn="b"/>
                      <a:r>
                        <a:rPr lang="pt-BR" sz="2000" b="0" i="0" u="none" strike="noStrike">
                          <a:solidFill>
                            <a:srgbClr val="000000"/>
                          </a:solidFill>
                          <a:effectLst/>
                          <a:latin typeface="Calibri"/>
                        </a:rPr>
                        <a:t>Gás&amp;Energia</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10,1</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6,3</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-38%</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5">
                <a:tc>
                  <a:txBody>
                    <a:bodyPr/>
                    <a:lstStyle/>
                    <a:p>
                      <a:pPr algn="l" fontAlgn="b"/>
                      <a:r>
                        <a:rPr lang="pt-BR" sz="2000" b="0" i="0" u="none" strike="noStrike">
                          <a:solidFill>
                            <a:srgbClr val="000000"/>
                          </a:solidFill>
                          <a:effectLst/>
                          <a:latin typeface="Calibri"/>
                        </a:rPr>
                        <a:t>Internacional</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9,7</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4,9</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-49%</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5">
                <a:tc>
                  <a:txBody>
                    <a:bodyPr/>
                    <a:lstStyle/>
                    <a:p>
                      <a:pPr algn="l" fontAlgn="b"/>
                      <a:r>
                        <a:rPr lang="pt-BR" sz="2000" b="0" i="0" u="none" strike="noStrike">
                          <a:solidFill>
                            <a:srgbClr val="000000"/>
                          </a:solidFill>
                          <a:effectLst/>
                          <a:latin typeface="Calibri"/>
                        </a:rPr>
                        <a:t>Distribuidora</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2,7</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1,3</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-52%</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5">
                <a:tc>
                  <a:txBody>
                    <a:bodyPr/>
                    <a:lstStyle/>
                    <a:p>
                      <a:pPr algn="l" fontAlgn="b"/>
                      <a:r>
                        <a:rPr lang="pt-BR" sz="2000" b="0" i="0" u="none" strike="noStrike">
                          <a:solidFill>
                            <a:srgbClr val="000000"/>
                          </a:solidFill>
                          <a:effectLst/>
                          <a:latin typeface="Calibri"/>
                        </a:rPr>
                        <a:t>Biocomb. e Outras</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5,5</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2,6</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-53%</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194">
                <a:tc>
                  <a:txBody>
                    <a:bodyPr/>
                    <a:lstStyle/>
                    <a:p>
                      <a:pPr algn="l" fontAlgn="b"/>
                      <a:r>
                        <a:rPr lang="pt-BR" sz="2000" b="1" i="0" u="none" strike="noStrike" dirty="0">
                          <a:solidFill>
                            <a:srgbClr val="000000"/>
                          </a:solidFill>
                          <a:effectLst/>
                          <a:latin typeface="Calibri"/>
                        </a:rPr>
                        <a:t>Total</a:t>
                      </a:r>
                    </a:p>
                  </a:txBody>
                  <a:tcPr marL="7620" marR="7620" marT="7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effectLst/>
                          <a:latin typeface="Calibri"/>
                        </a:rPr>
                        <a:t>220,6</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effectLst/>
                          <a:latin typeface="Calibri"/>
                        </a:rPr>
                        <a:t>130,3</a:t>
                      </a:r>
                    </a:p>
                  </a:txBody>
                  <a:tcPr marL="7620" marR="7620"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-41%</a:t>
                      </a:r>
                    </a:p>
                  </a:txBody>
                  <a:tcPr marL="7620" marR="7620" marT="7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29" name="Text Box 4"/>
          <p:cNvSpPr txBox="1">
            <a:spLocks noChangeArrowheads="1"/>
          </p:cNvSpPr>
          <p:nvPr/>
        </p:nvSpPr>
        <p:spPr bwMode="auto">
          <a:xfrm>
            <a:off x="223838" y="177800"/>
            <a:ext cx="7156450" cy="911225"/>
          </a:xfrm>
          <a:prstGeom prst="rect">
            <a:avLst/>
          </a:prstGeom>
          <a:noFill/>
          <a:ln w="9525">
            <a:noFill/>
            <a:miter lim="800000"/>
            <a:headEnd/>
            <a:tailEnd/>
          </a:ln>
          <a:effectLst/>
        </p:spPr>
        <p:txBody>
          <a:bodyPr>
            <a:spAutoFit/>
          </a:bodyPr>
          <a:lstStyle/>
          <a:p>
            <a:pPr algn="ctr">
              <a:lnSpc>
                <a:spcPct val="95000"/>
              </a:lnSpc>
              <a:spcBef>
                <a:spcPct val="50000"/>
              </a:spcBef>
              <a:spcAft>
                <a:spcPct val="30000"/>
              </a:spcAft>
              <a:buSzPct val="90000"/>
            </a:pPr>
            <a:r>
              <a:rPr lang="pt-BR" altLang="pt-BR" sz="2800"/>
              <a:t>Expectativas de Investimentos nos Planos de Negócios da Petrobrás</a:t>
            </a:r>
          </a:p>
        </p:txBody>
      </p:sp>
      <p:sp>
        <p:nvSpPr>
          <p:cNvPr id="20531" name="CaixaDeTexto 6"/>
          <p:cNvSpPr txBox="1">
            <a:spLocks noChangeArrowheads="1"/>
          </p:cNvSpPr>
          <p:nvPr/>
        </p:nvSpPr>
        <p:spPr bwMode="auto">
          <a:xfrm>
            <a:off x="322263" y="1196975"/>
            <a:ext cx="8642350" cy="646113"/>
          </a:xfrm>
          <a:prstGeom prst="rect">
            <a:avLst/>
          </a:prstGeom>
          <a:noFill/>
          <a:ln w="9525">
            <a:noFill/>
            <a:miter lim="800000"/>
            <a:headEnd/>
            <a:tailEnd/>
          </a:ln>
        </p:spPr>
        <p:txBody>
          <a:bodyPr>
            <a:spAutoFit/>
          </a:bodyPr>
          <a:lstStyle/>
          <a:p>
            <a:r>
              <a:rPr lang="pt-BR" altLang="pt-BR">
                <a:latin typeface="Verdana" pitchFamily="34" charset="0"/>
              </a:rPr>
              <a:t>Volume de investimentos da Petrobrás, por setor, nos PNG 2014-18 e 2015-19, em US$ bilhões</a:t>
            </a:r>
          </a:p>
        </p:txBody>
      </p:sp>
      <p:sp>
        <p:nvSpPr>
          <p:cNvPr id="20532" name="CaixaDeTexto 1"/>
          <p:cNvSpPr txBox="1">
            <a:spLocks noChangeArrowheads="1"/>
          </p:cNvSpPr>
          <p:nvPr/>
        </p:nvSpPr>
        <p:spPr bwMode="auto">
          <a:xfrm>
            <a:off x="468313" y="6480175"/>
            <a:ext cx="8064500" cy="261938"/>
          </a:xfrm>
          <a:prstGeom prst="rect">
            <a:avLst/>
          </a:prstGeom>
          <a:noFill/>
          <a:ln w="9525">
            <a:noFill/>
            <a:miter lim="800000"/>
            <a:headEnd/>
            <a:tailEnd/>
          </a:ln>
        </p:spPr>
        <p:txBody>
          <a:bodyPr>
            <a:spAutoFit/>
          </a:bodyPr>
          <a:lstStyle/>
          <a:p>
            <a:r>
              <a:rPr lang="pt-BR" altLang="pt-BR" sz="1100" dirty="0">
                <a:latin typeface="Verdana" pitchFamily="34" charset="0"/>
              </a:rPr>
              <a:t>Fonte</a:t>
            </a:r>
            <a:r>
              <a:rPr lang="pt-BR" altLang="pt-BR" sz="1100" dirty="0">
                <a:latin typeface="Verdana" pitchFamily="34" charset="0"/>
                <a:ea typeface="Verdana" pitchFamily="34" charset="0"/>
                <a:cs typeface="Verdana" pitchFamily="34" charset="0"/>
              </a:rPr>
              <a:t>: </a:t>
            </a:r>
            <a:r>
              <a:rPr lang="pt-BR" altLang="pt-BR" sz="1100" b="0" dirty="0" smtClean="0">
                <a:latin typeface="Verdana" pitchFamily="34" charset="0"/>
                <a:ea typeface="Verdana" pitchFamily="34" charset="0"/>
                <a:cs typeface="Verdana" pitchFamily="34" charset="0"/>
              </a:rPr>
              <a:t>Petrobras</a:t>
            </a:r>
            <a:endParaRPr lang="pt-BR" altLang="pt-BR" sz="1100" b="0" dirty="0">
              <a:latin typeface="Verdana" pitchFamily="34" charset="0"/>
              <a:ea typeface="Verdana" pitchFamily="34" charset="0"/>
              <a:cs typeface="Verdana" pitchFamily="34" charset="0"/>
            </a:endParaRPr>
          </a:p>
        </p:txBody>
      </p:sp>
      <p:sp>
        <p:nvSpPr>
          <p:cNvPr id="20533" name="CaixaDeTexto 1"/>
          <p:cNvSpPr txBox="1">
            <a:spLocks noChangeArrowheads="1"/>
          </p:cNvSpPr>
          <p:nvPr/>
        </p:nvSpPr>
        <p:spPr bwMode="auto">
          <a:xfrm>
            <a:off x="468313" y="5445125"/>
            <a:ext cx="8064500" cy="646113"/>
          </a:xfrm>
          <a:prstGeom prst="rect">
            <a:avLst/>
          </a:prstGeom>
          <a:noFill/>
          <a:ln w="9525">
            <a:noFill/>
            <a:miter lim="800000"/>
            <a:headEnd/>
            <a:tailEnd/>
          </a:ln>
        </p:spPr>
        <p:txBody>
          <a:bodyPr>
            <a:spAutoFit/>
          </a:bodyPr>
          <a:lstStyle/>
          <a:p>
            <a:r>
              <a:rPr lang="pt-BR" altLang="pt-BR" b="0"/>
              <a:t>- Redução no volume de investimento médio diário de </a:t>
            </a:r>
            <a:r>
              <a:rPr lang="pt-BR" altLang="pt-BR"/>
              <a:t>US$120,8 milhões para US$71,4 milhões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1506" name="Gráfico 1"/>
          <p:cNvGraphicFramePr>
            <a:graphicFrameLocks/>
          </p:cNvGraphicFramePr>
          <p:nvPr/>
        </p:nvGraphicFramePr>
        <p:xfrm>
          <a:off x="776288" y="2006600"/>
          <a:ext cx="7518400" cy="3994150"/>
        </p:xfrm>
        <a:graphic>
          <a:graphicData uri="http://schemas.openxmlformats.org/presentationml/2006/ole">
            <mc:AlternateContent xmlns:mc="http://schemas.openxmlformats.org/markup-compatibility/2006">
              <mc:Choice xmlns:v="urn:schemas-microsoft-com:vml" Requires="v">
                <p:oleObj spid="_x0000_s45061" r:id="rId3" imgW="7523116" imgH="3993226" progId="Excel.Sheet.8">
                  <p:embed/>
                </p:oleObj>
              </mc:Choice>
              <mc:Fallback>
                <p:oleObj r:id="rId3" imgW="7523116" imgH="3993226" progId="Excel.Sheet.8">
                  <p:embed/>
                  <p:pic>
                    <p:nvPicPr>
                      <p:cNvPr id="0"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2006600"/>
                        <a:ext cx="7518400" cy="399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7" name="Text Box 4"/>
          <p:cNvSpPr txBox="1">
            <a:spLocks noChangeArrowheads="1"/>
          </p:cNvSpPr>
          <p:nvPr/>
        </p:nvSpPr>
        <p:spPr bwMode="auto">
          <a:xfrm>
            <a:off x="857224" y="357166"/>
            <a:ext cx="7156450" cy="501676"/>
          </a:xfrm>
          <a:prstGeom prst="rect">
            <a:avLst/>
          </a:prstGeom>
          <a:noFill/>
          <a:ln w="9525">
            <a:noFill/>
            <a:miter lim="800000"/>
            <a:headEnd/>
            <a:tailEnd/>
          </a:ln>
          <a:effectLst/>
        </p:spPr>
        <p:txBody>
          <a:bodyPr>
            <a:spAutoFit/>
          </a:bodyPr>
          <a:lstStyle/>
          <a:p>
            <a:pPr algn="ctr">
              <a:lnSpc>
                <a:spcPct val="95000"/>
              </a:lnSpc>
              <a:spcBef>
                <a:spcPct val="50000"/>
              </a:spcBef>
              <a:spcAft>
                <a:spcPct val="30000"/>
              </a:spcAft>
              <a:buSzPct val="90000"/>
            </a:pPr>
            <a:r>
              <a:rPr lang="pt-BR" altLang="pt-BR" sz="2800" dirty="0" smtClean="0"/>
              <a:t>Queda </a:t>
            </a:r>
            <a:r>
              <a:rPr lang="pt-BR" altLang="pt-BR" sz="2800" dirty="0"/>
              <a:t>no emprego na construção naval</a:t>
            </a:r>
          </a:p>
        </p:txBody>
      </p:sp>
      <p:sp>
        <p:nvSpPr>
          <p:cNvPr id="21509" name="CaixaDeTexto 6"/>
          <p:cNvSpPr txBox="1">
            <a:spLocks noChangeArrowheads="1"/>
          </p:cNvSpPr>
          <p:nvPr/>
        </p:nvSpPr>
        <p:spPr bwMode="auto">
          <a:xfrm>
            <a:off x="322263" y="1196975"/>
            <a:ext cx="8642350" cy="646113"/>
          </a:xfrm>
          <a:prstGeom prst="rect">
            <a:avLst/>
          </a:prstGeom>
          <a:noFill/>
          <a:ln w="9525">
            <a:noFill/>
            <a:miter lim="800000"/>
            <a:headEnd/>
            <a:tailEnd/>
          </a:ln>
        </p:spPr>
        <p:txBody>
          <a:bodyPr>
            <a:spAutoFit/>
          </a:bodyPr>
          <a:lstStyle/>
          <a:p>
            <a:r>
              <a:rPr lang="pt-BR" altLang="pt-BR">
                <a:latin typeface="Verdana" pitchFamily="34" charset="0"/>
              </a:rPr>
              <a:t>Total de trabalhadores nos estaleiros, Brasil, 2005 a junho de 2015</a:t>
            </a:r>
          </a:p>
        </p:txBody>
      </p:sp>
      <p:sp>
        <p:nvSpPr>
          <p:cNvPr id="21510" name="CaixaDeTexto 1"/>
          <p:cNvSpPr txBox="1">
            <a:spLocks noChangeArrowheads="1"/>
          </p:cNvSpPr>
          <p:nvPr/>
        </p:nvSpPr>
        <p:spPr bwMode="auto">
          <a:xfrm>
            <a:off x="468313" y="6480175"/>
            <a:ext cx="8064500" cy="261938"/>
          </a:xfrm>
          <a:prstGeom prst="rect">
            <a:avLst/>
          </a:prstGeom>
          <a:noFill/>
          <a:ln w="9525">
            <a:noFill/>
            <a:miter lim="800000"/>
            <a:headEnd/>
            <a:tailEnd/>
          </a:ln>
        </p:spPr>
        <p:txBody>
          <a:bodyPr>
            <a:spAutoFit/>
          </a:bodyPr>
          <a:lstStyle/>
          <a:p>
            <a:r>
              <a:rPr lang="pt-BR" altLang="pt-BR" sz="1100" dirty="0">
                <a:latin typeface="Verdana" pitchFamily="34" charset="0"/>
              </a:rPr>
              <a:t>Fonte</a:t>
            </a:r>
            <a:r>
              <a:rPr lang="pt-BR" altLang="pt-BR" sz="1100" dirty="0">
                <a:latin typeface="Verdana" pitchFamily="34" charset="0"/>
                <a:ea typeface="Verdana" pitchFamily="34" charset="0"/>
                <a:cs typeface="Verdana" pitchFamily="34" charset="0"/>
              </a:rPr>
              <a:t>: </a:t>
            </a:r>
            <a:r>
              <a:rPr lang="pt-BR" altLang="pt-BR" sz="1100" b="0" dirty="0" err="1" smtClean="0">
                <a:latin typeface="Verdana" pitchFamily="34" charset="0"/>
                <a:ea typeface="Verdana" pitchFamily="34" charset="0"/>
                <a:cs typeface="Verdana" pitchFamily="34" charset="0"/>
              </a:rPr>
              <a:t>Sinaval</a:t>
            </a:r>
            <a:r>
              <a:rPr lang="pt-BR" altLang="pt-BR" sz="1100" b="0" dirty="0" smtClean="0">
                <a:latin typeface="Verdana" pitchFamily="34" charset="0"/>
                <a:ea typeface="Verdana" pitchFamily="34" charset="0"/>
                <a:cs typeface="Verdana" pitchFamily="34" charset="0"/>
              </a:rPr>
              <a:t>.</a:t>
            </a:r>
            <a:endParaRPr lang="pt-BR" altLang="pt-BR" sz="1100" b="0"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3554" name="Rectangle 26"/>
          <p:cNvSpPr>
            <a:spLocks noChangeArrowheads="1"/>
          </p:cNvSpPr>
          <p:nvPr/>
        </p:nvSpPr>
        <p:spPr bwMode="auto">
          <a:xfrm>
            <a:off x="250825" y="1196975"/>
            <a:ext cx="8497888" cy="5446713"/>
          </a:xfrm>
          <a:prstGeom prst="rect">
            <a:avLst/>
          </a:prstGeom>
          <a:noFill/>
          <a:ln w="9525">
            <a:noFill/>
            <a:miter lim="800000"/>
            <a:headEnd/>
            <a:tailEnd/>
          </a:ln>
        </p:spPr>
        <p:txBody>
          <a:bodyPr>
            <a:spAutoFit/>
          </a:bodyPr>
          <a:lstStyle/>
          <a:p>
            <a:pPr algn="just">
              <a:buFont typeface="Wingdings" pitchFamily="2" charset="2"/>
              <a:buChar char="ü"/>
            </a:pPr>
            <a:r>
              <a:rPr lang="pt-BR" altLang="pt-BR" sz="2400" b="0" dirty="0"/>
              <a:t>Royalties – </a:t>
            </a:r>
            <a:r>
              <a:rPr lang="pt-BR" altLang="pt-BR" sz="2000" b="0" dirty="0"/>
              <a:t>Compensação financeira à União, Estados e Municípios, decorrente da perda advinda da extração de um recurso natural não renovável em seus territórios ou na plataforma continental;</a:t>
            </a:r>
          </a:p>
          <a:p>
            <a:pPr algn="just"/>
            <a:endParaRPr lang="pt-BR" altLang="pt-BR" sz="2400" b="0" dirty="0"/>
          </a:p>
          <a:p>
            <a:pPr algn="just">
              <a:buFont typeface="Wingdings" pitchFamily="2" charset="2"/>
              <a:buChar char="ü"/>
            </a:pPr>
            <a:r>
              <a:rPr lang="pt-BR" altLang="pt-BR" sz="2400" b="0" dirty="0"/>
              <a:t>Participação especial – </a:t>
            </a:r>
            <a:r>
              <a:rPr lang="pt-BR" altLang="pt-BR" sz="2000" b="0" dirty="0"/>
              <a:t>Compensação financeira extraordinária, pagos trimestralmente sobre a Receita Líquida de campos que atinjam substanciais volumes de produção ou grande rentabilidade;</a:t>
            </a:r>
          </a:p>
          <a:p>
            <a:pPr algn="just">
              <a:buFont typeface="Wingdings" pitchFamily="2" charset="2"/>
              <a:buChar char="ü"/>
            </a:pPr>
            <a:endParaRPr lang="pt-BR" altLang="pt-BR" sz="2400" b="0" dirty="0"/>
          </a:p>
          <a:p>
            <a:pPr algn="just">
              <a:buFont typeface="Wingdings" pitchFamily="2" charset="2"/>
              <a:buChar char="ü"/>
            </a:pPr>
            <a:r>
              <a:rPr lang="pt-BR" altLang="pt-BR" sz="2400" b="0" dirty="0"/>
              <a:t>Bônus de assinatura – </a:t>
            </a:r>
            <a:r>
              <a:rPr lang="pt-BR" altLang="pt-BR" sz="2000" b="0" dirty="0"/>
              <a:t>corresponde ao montante ofertado pelo licitante vencedor na proposta para obtenção da concessão de petróleo ou gás natural, não podendo ser inferior ao valor mínimo fixado pela ANP no edital de licitação.;</a:t>
            </a:r>
          </a:p>
          <a:p>
            <a:pPr algn="just"/>
            <a:endParaRPr lang="pt-BR" altLang="pt-BR" sz="2400" b="0" dirty="0"/>
          </a:p>
          <a:p>
            <a:pPr algn="just">
              <a:buFont typeface="Wingdings" pitchFamily="2" charset="2"/>
              <a:buChar char="ü"/>
            </a:pPr>
            <a:r>
              <a:rPr lang="pt-BR" altLang="pt-BR" sz="2400" b="0" dirty="0"/>
              <a:t>Pagamento pela ocupação ou retenção de área -</a:t>
            </a:r>
            <a:r>
              <a:rPr lang="pt-BR" altLang="pt-BR" sz="2000" b="0" dirty="0"/>
              <a:t> corresponde a um valor pago pelo concessionário do bloco, por quilômetro quadrado, em razão dos direitos que lhe foram outorgados.</a:t>
            </a:r>
          </a:p>
        </p:txBody>
      </p:sp>
      <p:sp>
        <p:nvSpPr>
          <p:cNvPr id="23555" name="Retângulo 4"/>
          <p:cNvSpPr>
            <a:spLocks noChangeArrowheads="1"/>
          </p:cNvSpPr>
          <p:nvPr/>
        </p:nvSpPr>
        <p:spPr bwMode="auto">
          <a:xfrm>
            <a:off x="250825" y="44450"/>
            <a:ext cx="8178827" cy="1077913"/>
          </a:xfrm>
          <a:prstGeom prst="rect">
            <a:avLst/>
          </a:prstGeom>
          <a:noFill/>
          <a:ln w="9525">
            <a:noFill/>
            <a:miter lim="800000"/>
            <a:headEnd/>
            <a:tailEnd/>
          </a:ln>
        </p:spPr>
        <p:txBody>
          <a:bodyPr wrap="square">
            <a:spAutoFit/>
          </a:bodyPr>
          <a:lstStyle/>
          <a:p>
            <a:pPr algn="ctr" eaLnBrk="0" hangingPunct="0"/>
            <a:r>
              <a:rPr lang="pt-BR" altLang="pt-BR" sz="3200" i="1" dirty="0">
                <a:solidFill>
                  <a:srgbClr val="000000"/>
                </a:solidFill>
                <a:cs typeface="Times New Roman" pitchFamily="18" charset="0"/>
              </a:rPr>
              <a:t>As participações governamentais geradas pelo petróleo</a:t>
            </a:r>
            <a:endParaRPr lang="pt-BR" altLang="pt-BR" sz="3200" dirty="0">
              <a:solidFill>
                <a:srgbClr val="00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230188" y="908050"/>
            <a:ext cx="8685212"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341313" indent="-341313" defTabSz="820738">
              <a:defRPr>
                <a:solidFill>
                  <a:schemeClr val="tx1"/>
                </a:solidFill>
                <a:latin typeface="Arial" pitchFamily="34" charset="0"/>
              </a:defRPr>
            </a:lvl1pPr>
            <a:lvl2pPr marL="666750" indent="-257175" defTabSz="820738">
              <a:defRPr>
                <a:solidFill>
                  <a:schemeClr val="tx1"/>
                </a:solidFill>
                <a:latin typeface="Arial" pitchFamily="34" charset="0"/>
              </a:defRPr>
            </a:lvl2pPr>
            <a:lvl3pPr marL="1025525" indent="-204788" defTabSz="820738">
              <a:defRPr>
                <a:solidFill>
                  <a:schemeClr val="tx1"/>
                </a:solidFill>
                <a:latin typeface="Arial" pitchFamily="34" charset="0"/>
              </a:defRPr>
            </a:lvl3pPr>
            <a:lvl4pPr marL="1436688" indent="-206375" defTabSz="820738">
              <a:defRPr>
                <a:solidFill>
                  <a:schemeClr val="tx1"/>
                </a:solidFill>
                <a:latin typeface="Arial" pitchFamily="34" charset="0"/>
              </a:defRPr>
            </a:lvl4pPr>
            <a:lvl5pPr marL="1846263" indent="-204788" defTabSz="820738">
              <a:defRPr>
                <a:solidFill>
                  <a:schemeClr val="tx1"/>
                </a:solidFill>
                <a:latin typeface="Arial" pitchFamily="34" charset="0"/>
              </a:defRPr>
            </a:lvl5pPr>
            <a:lvl6pPr marL="2303463" indent="-204788" defTabSz="820738" fontAlgn="base">
              <a:spcBef>
                <a:spcPct val="0"/>
              </a:spcBef>
              <a:spcAft>
                <a:spcPct val="0"/>
              </a:spcAft>
              <a:defRPr>
                <a:solidFill>
                  <a:schemeClr val="tx1"/>
                </a:solidFill>
                <a:latin typeface="Arial" pitchFamily="34" charset="0"/>
              </a:defRPr>
            </a:lvl6pPr>
            <a:lvl7pPr marL="2760663" indent="-204788" defTabSz="820738" fontAlgn="base">
              <a:spcBef>
                <a:spcPct val="0"/>
              </a:spcBef>
              <a:spcAft>
                <a:spcPct val="0"/>
              </a:spcAft>
              <a:defRPr>
                <a:solidFill>
                  <a:schemeClr val="tx1"/>
                </a:solidFill>
                <a:latin typeface="Arial" pitchFamily="34" charset="0"/>
              </a:defRPr>
            </a:lvl7pPr>
            <a:lvl8pPr marL="3217863" indent="-204788" defTabSz="820738" fontAlgn="base">
              <a:spcBef>
                <a:spcPct val="0"/>
              </a:spcBef>
              <a:spcAft>
                <a:spcPct val="0"/>
              </a:spcAft>
              <a:defRPr>
                <a:solidFill>
                  <a:schemeClr val="tx1"/>
                </a:solidFill>
                <a:latin typeface="Arial" pitchFamily="34" charset="0"/>
              </a:defRPr>
            </a:lvl8pPr>
            <a:lvl9pPr marL="3675063" indent="-204788" defTabSz="820738" fontAlgn="base">
              <a:spcBef>
                <a:spcPct val="0"/>
              </a:spcBef>
              <a:spcAft>
                <a:spcPct val="0"/>
              </a:spcAft>
              <a:defRPr>
                <a:solidFill>
                  <a:schemeClr val="tx1"/>
                </a:solidFill>
                <a:latin typeface="Arial" pitchFamily="34" charset="0"/>
              </a:defRPr>
            </a:lvl9pPr>
          </a:lstStyle>
          <a:p>
            <a:pPr algn="just">
              <a:spcBef>
                <a:spcPct val="20000"/>
              </a:spcBef>
              <a:buFontTx/>
              <a:buChar char="•"/>
              <a:defRPr/>
            </a:pPr>
            <a:r>
              <a:rPr lang="pt-BR" altLang="pt-BR" sz="2000" b="0" dirty="0" smtClean="0">
                <a:latin typeface="+mj-lt"/>
                <a:cs typeface="Arial" pitchFamily="34" charset="0"/>
              </a:rPr>
              <a:t>Lei 2.004/53 – </a:t>
            </a:r>
            <a:r>
              <a:rPr lang="pt-BR" altLang="pt-BR" b="0" dirty="0" smtClean="0">
                <a:latin typeface="+mj-lt"/>
                <a:cs typeface="Arial" pitchFamily="34" charset="0"/>
              </a:rPr>
              <a:t>Criação da Petrobrás - alíquota de 5% - não existia produção no mar – destinação para investimentos em </a:t>
            </a:r>
            <a:r>
              <a:rPr lang="pt-BR" altLang="pt-BR" b="0" dirty="0" err="1" smtClean="0">
                <a:latin typeface="+mj-lt"/>
                <a:cs typeface="Arial" pitchFamily="34" charset="0"/>
              </a:rPr>
              <a:t>infra-estrutura</a:t>
            </a:r>
            <a:r>
              <a:rPr lang="pt-BR" altLang="pt-BR" b="0" dirty="0" smtClean="0">
                <a:latin typeface="+mj-lt"/>
                <a:cs typeface="Arial" pitchFamily="34" charset="0"/>
              </a:rPr>
              <a:t>;</a:t>
            </a:r>
          </a:p>
          <a:p>
            <a:pPr algn="just">
              <a:spcBef>
                <a:spcPct val="20000"/>
              </a:spcBef>
              <a:buFontTx/>
              <a:buChar char="•"/>
              <a:defRPr/>
            </a:pPr>
            <a:endParaRPr lang="pt-BR" altLang="pt-BR" sz="500" b="0" dirty="0" smtClean="0">
              <a:latin typeface="+mj-lt"/>
              <a:cs typeface="Arial" pitchFamily="34" charset="0"/>
            </a:endParaRPr>
          </a:p>
          <a:p>
            <a:pPr algn="just">
              <a:spcBef>
                <a:spcPct val="20000"/>
              </a:spcBef>
              <a:buFontTx/>
              <a:buChar char="•"/>
              <a:defRPr/>
            </a:pPr>
            <a:r>
              <a:rPr lang="pt-BR" altLang="pt-BR" sz="2000" b="0" dirty="0" smtClean="0">
                <a:latin typeface="+mj-lt"/>
                <a:cs typeface="Arial" pitchFamily="34" charset="0"/>
              </a:rPr>
              <a:t>Lei 7.453/85 – </a:t>
            </a:r>
            <a:r>
              <a:rPr lang="pt-BR" altLang="pt-BR" b="0" dirty="0" smtClean="0">
                <a:latin typeface="+mj-lt"/>
                <a:cs typeface="Arial" pitchFamily="34" charset="0"/>
              </a:rPr>
              <a:t>Alíquota de 5% - inicio do pagamento ás entidades subnacionais - início da produção no mar – destinação para energia, rodovias, água, meio ambiente e saneamento;</a:t>
            </a:r>
          </a:p>
          <a:p>
            <a:pPr algn="just">
              <a:spcBef>
                <a:spcPct val="20000"/>
              </a:spcBef>
              <a:buFontTx/>
              <a:buChar char="•"/>
              <a:defRPr/>
            </a:pPr>
            <a:endParaRPr lang="pt-BR" altLang="pt-BR" sz="500" b="0" dirty="0" smtClean="0">
              <a:latin typeface="+mj-lt"/>
              <a:cs typeface="Arial" pitchFamily="34" charset="0"/>
            </a:endParaRPr>
          </a:p>
          <a:p>
            <a:pPr algn="just">
              <a:spcBef>
                <a:spcPct val="20000"/>
              </a:spcBef>
              <a:buFontTx/>
              <a:buChar char="•"/>
              <a:defRPr/>
            </a:pPr>
            <a:r>
              <a:rPr lang="pt-BR" altLang="pt-BR" sz="2000" b="0" dirty="0" smtClean="0">
                <a:latin typeface="+mj-lt"/>
                <a:cs typeface="Arial" pitchFamily="34" charset="0"/>
              </a:rPr>
              <a:t>Lei 7.990/89 – </a:t>
            </a:r>
            <a:r>
              <a:rPr lang="pt-BR" altLang="pt-BR" b="0" dirty="0" smtClean="0">
                <a:latin typeface="+mj-lt"/>
                <a:cs typeface="Arial" pitchFamily="34" charset="0"/>
              </a:rPr>
              <a:t>Alíquota de 5% - inicio do pagamento aos municípios sede de instalações para embarque e desembarque de petróleo;</a:t>
            </a:r>
          </a:p>
          <a:p>
            <a:pPr algn="just">
              <a:spcBef>
                <a:spcPct val="20000"/>
              </a:spcBef>
              <a:buFontTx/>
              <a:buChar char="•"/>
              <a:defRPr/>
            </a:pPr>
            <a:endParaRPr lang="pt-BR" altLang="pt-BR" sz="500" b="0" dirty="0" smtClean="0">
              <a:latin typeface="+mj-lt"/>
              <a:cs typeface="Arial" pitchFamily="34" charset="0"/>
            </a:endParaRPr>
          </a:p>
          <a:p>
            <a:pPr algn="just">
              <a:spcBef>
                <a:spcPct val="20000"/>
              </a:spcBef>
              <a:buFontTx/>
              <a:buChar char="•"/>
              <a:defRPr/>
            </a:pPr>
            <a:r>
              <a:rPr lang="pt-BR" altLang="pt-BR" sz="2000" b="0" dirty="0" smtClean="0">
                <a:latin typeface="+mj-lt"/>
                <a:cs typeface="Arial" pitchFamily="34" charset="0"/>
              </a:rPr>
              <a:t>Lei 9.478/97 – </a:t>
            </a:r>
            <a:r>
              <a:rPr lang="pt-BR" altLang="pt-BR" b="0" dirty="0" smtClean="0">
                <a:latin typeface="+mj-lt"/>
                <a:cs typeface="Arial" pitchFamily="34" charset="0"/>
              </a:rPr>
              <a:t>Quebra do monopólio da Petrobrás - criação da ANP - alíquota entre 5% e 10% - criação das Participações Especiais;</a:t>
            </a:r>
          </a:p>
          <a:p>
            <a:pPr algn="just">
              <a:spcBef>
                <a:spcPct val="20000"/>
              </a:spcBef>
              <a:buFontTx/>
              <a:buChar char="•"/>
              <a:defRPr/>
            </a:pPr>
            <a:endParaRPr lang="pt-BR" altLang="pt-BR" sz="500" b="0" dirty="0" smtClean="0">
              <a:latin typeface="+mj-lt"/>
              <a:cs typeface="Arial" pitchFamily="34" charset="0"/>
            </a:endParaRPr>
          </a:p>
          <a:p>
            <a:pPr algn="just">
              <a:spcBef>
                <a:spcPct val="20000"/>
              </a:spcBef>
              <a:buFontTx/>
              <a:buChar char="•"/>
              <a:defRPr/>
            </a:pPr>
            <a:r>
              <a:rPr lang="pt-BR" altLang="pt-BR" sz="2000" b="0" dirty="0" smtClean="0">
                <a:latin typeface="+mj-lt"/>
                <a:cs typeface="Arial" pitchFamily="34" charset="0"/>
              </a:rPr>
              <a:t>Lei 12.734/12 –  </a:t>
            </a:r>
            <a:r>
              <a:rPr lang="pt-BR" altLang="pt-BR" b="0" dirty="0" smtClean="0">
                <a:latin typeface="+mj-lt"/>
                <a:cs typeface="Arial" pitchFamily="34" charset="0"/>
              </a:rPr>
              <a:t>Determina novas regras para distribuição dos royalties, seja no modelo de concessão, seja no modelo de partilha da produção -  </a:t>
            </a:r>
            <a:r>
              <a:rPr lang="pt-BR" altLang="pt-BR" dirty="0" smtClean="0">
                <a:latin typeface="+mj-lt"/>
                <a:cs typeface="Arial" pitchFamily="34" charset="0"/>
              </a:rPr>
              <a:t>Atualmente</a:t>
            </a:r>
            <a:r>
              <a:rPr lang="pt-BR" altLang="pt-BR" b="0" dirty="0" smtClean="0">
                <a:latin typeface="+mj-lt"/>
                <a:cs typeface="Arial" pitchFamily="34" charset="0"/>
              </a:rPr>
              <a:t>: vetada pela Dilma e aguardando julgamento pelo Plenário do STF, relatora Ministra </a:t>
            </a:r>
            <a:r>
              <a:rPr lang="pt-BR" altLang="pt-BR" b="0" dirty="0" err="1" smtClean="0">
                <a:latin typeface="+mj-lt"/>
                <a:cs typeface="Arial" pitchFamily="34" charset="0"/>
              </a:rPr>
              <a:t>Carmém</a:t>
            </a:r>
            <a:r>
              <a:rPr lang="pt-BR" altLang="pt-BR" b="0" dirty="0" smtClean="0">
                <a:latin typeface="+mj-lt"/>
                <a:cs typeface="Arial" pitchFamily="34" charset="0"/>
              </a:rPr>
              <a:t> Lúcia;</a:t>
            </a:r>
          </a:p>
          <a:p>
            <a:pPr algn="just">
              <a:spcBef>
                <a:spcPct val="20000"/>
              </a:spcBef>
              <a:buFontTx/>
              <a:buChar char="•"/>
              <a:defRPr/>
            </a:pPr>
            <a:endParaRPr lang="pt-BR" altLang="pt-BR" sz="500" b="0" dirty="0" smtClean="0">
              <a:latin typeface="+mj-lt"/>
              <a:cs typeface="Arial" pitchFamily="34" charset="0"/>
            </a:endParaRPr>
          </a:p>
          <a:p>
            <a:pPr algn="just">
              <a:spcBef>
                <a:spcPct val="20000"/>
              </a:spcBef>
              <a:buFontTx/>
              <a:buChar char="•"/>
              <a:defRPr/>
            </a:pPr>
            <a:r>
              <a:rPr lang="pt-BR" altLang="pt-BR" sz="2000" b="0" dirty="0" smtClean="0">
                <a:latin typeface="+mj-lt"/>
                <a:cs typeface="Arial" pitchFamily="34" charset="0"/>
              </a:rPr>
              <a:t>Lei 12.858/13 –</a:t>
            </a:r>
            <a:r>
              <a:rPr lang="pt-BR" altLang="pt-BR" b="0" dirty="0" smtClean="0">
                <a:latin typeface="+mj-lt"/>
                <a:cs typeface="Arial" pitchFamily="34" charset="0"/>
              </a:rPr>
              <a:t> Destinação dos recursos dos royalties, participações especiais e 50% Fundo Social, para 75% com educação (prioridade educação básica) e 25% saúde, relativas a contratos celebrados a partir de 03/12/2012. </a:t>
            </a:r>
          </a:p>
          <a:p>
            <a:pPr algn="just">
              <a:spcBef>
                <a:spcPct val="20000"/>
              </a:spcBef>
              <a:buFontTx/>
              <a:buChar char="•"/>
              <a:defRPr/>
            </a:pPr>
            <a:endParaRPr lang="pt-BR" altLang="pt-BR" sz="2000" dirty="0" smtClean="0">
              <a:latin typeface="+mj-lt"/>
              <a:cs typeface="Arial" pitchFamily="34" charset="0"/>
            </a:endParaRPr>
          </a:p>
          <a:p>
            <a:pPr algn="just">
              <a:spcBef>
                <a:spcPct val="20000"/>
              </a:spcBef>
              <a:buFontTx/>
              <a:buChar char="•"/>
              <a:defRPr/>
            </a:pPr>
            <a:endParaRPr lang="pt-BR" altLang="pt-BR" sz="2000" dirty="0" smtClean="0">
              <a:latin typeface="+mj-lt"/>
              <a:cs typeface="Arial" pitchFamily="34" charset="0"/>
            </a:endParaRPr>
          </a:p>
          <a:p>
            <a:pPr algn="just">
              <a:spcBef>
                <a:spcPct val="20000"/>
              </a:spcBef>
              <a:defRPr/>
            </a:pPr>
            <a:endParaRPr lang="pt-BR" altLang="pt-BR" sz="2500" dirty="0" smtClean="0">
              <a:latin typeface="Times New Roman" pitchFamily="18" charset="0"/>
              <a:cs typeface="Arial" pitchFamily="34" charset="0"/>
            </a:endParaRPr>
          </a:p>
          <a:p>
            <a:pPr algn="just">
              <a:spcBef>
                <a:spcPct val="20000"/>
              </a:spcBef>
              <a:defRPr/>
            </a:pPr>
            <a:endParaRPr lang="pt-BR" altLang="pt-BR" sz="2000" dirty="0" smtClean="0">
              <a:cs typeface="Arial" pitchFamily="34" charset="0"/>
            </a:endParaRPr>
          </a:p>
          <a:p>
            <a:pPr algn="just">
              <a:spcBef>
                <a:spcPct val="20000"/>
              </a:spcBef>
              <a:buFontTx/>
              <a:buChar char="•"/>
              <a:defRPr/>
            </a:pPr>
            <a:endParaRPr lang="pt-BR" altLang="pt-BR" sz="2500" dirty="0" smtClean="0">
              <a:solidFill>
                <a:schemeClr val="hlink"/>
              </a:solidFill>
              <a:cs typeface="Arial" pitchFamily="34" charset="0"/>
            </a:endParaRPr>
          </a:p>
        </p:txBody>
      </p:sp>
      <p:sp>
        <p:nvSpPr>
          <p:cNvPr id="24579" name="Retângulo 2"/>
          <p:cNvSpPr>
            <a:spLocks noChangeArrowheads="1"/>
          </p:cNvSpPr>
          <p:nvPr/>
        </p:nvSpPr>
        <p:spPr bwMode="auto">
          <a:xfrm>
            <a:off x="7143750" y="428625"/>
            <a:ext cx="1771650" cy="579438"/>
          </a:xfrm>
          <a:prstGeom prst="rect">
            <a:avLst/>
          </a:prstGeom>
          <a:noFill/>
          <a:ln w="9525">
            <a:noFill/>
            <a:miter lim="800000"/>
            <a:headEnd/>
            <a:tailEnd/>
          </a:ln>
        </p:spPr>
        <p:txBody>
          <a:bodyPr wrap="none" lIns="91429" tIns="45714" rIns="91429" bIns="45714">
            <a:spAutoFit/>
          </a:bodyPr>
          <a:lstStyle/>
          <a:p>
            <a:pPr defTabSz="820738"/>
            <a:r>
              <a:rPr lang="pt-BR" altLang="pt-BR" sz="3200">
                <a:solidFill>
                  <a:schemeClr val="bg1"/>
                </a:solidFill>
                <a:latin typeface="Times New Roman" pitchFamily="18" charset="0"/>
              </a:rPr>
              <a:t>Royalties</a:t>
            </a:r>
            <a:endParaRPr lang="pt-BR" altLang="pt-BR" sz="3200">
              <a:solidFill>
                <a:schemeClr val="hlink"/>
              </a:solidFill>
              <a:latin typeface="Times New Roman" pitchFamily="18" charset="0"/>
            </a:endParaRPr>
          </a:p>
        </p:txBody>
      </p:sp>
      <p:sp>
        <p:nvSpPr>
          <p:cNvPr id="24580" name="Rectangle 4"/>
          <p:cNvSpPr>
            <a:spLocks noChangeArrowheads="1"/>
          </p:cNvSpPr>
          <p:nvPr/>
        </p:nvSpPr>
        <p:spPr bwMode="auto">
          <a:xfrm>
            <a:off x="395288" y="74613"/>
            <a:ext cx="6624637" cy="617537"/>
          </a:xfrm>
          <a:prstGeom prst="rect">
            <a:avLst/>
          </a:prstGeom>
          <a:noFill/>
          <a:ln w="9525">
            <a:noFill/>
            <a:miter lim="800000"/>
            <a:headEnd/>
            <a:tailEnd/>
          </a:ln>
          <a:effectLst/>
        </p:spPr>
        <p:txBody>
          <a:bodyPr anchor="ctr"/>
          <a:lstStyle/>
          <a:p>
            <a:r>
              <a:rPr lang="en-US" altLang="pt-BR" sz="3200">
                <a:solidFill>
                  <a:srgbClr val="000000"/>
                </a:solidFill>
                <a:cs typeface="Times New Roman" pitchFamily="18" charset="0"/>
              </a:rPr>
              <a:t>Legislação básica dos </a:t>
            </a:r>
            <a:r>
              <a:rPr lang="en-US" altLang="pt-BR" sz="3200" i="1">
                <a:solidFill>
                  <a:srgbClr val="000000"/>
                </a:solidFill>
                <a:cs typeface="Times New Roman" pitchFamily="18" charset="0"/>
              </a:rPr>
              <a:t>royalties</a:t>
            </a:r>
            <a:endParaRPr lang="pt-BR" altLang="pt-BR" sz="3200" i="1">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21132" t="15169" r="19185" b="9254"/>
          <a:stretch>
            <a:fillRect/>
          </a:stretch>
        </p:blipFill>
        <p:spPr bwMode="auto">
          <a:xfrm>
            <a:off x="649288" y="1069975"/>
            <a:ext cx="7345362" cy="5230813"/>
          </a:xfrm>
          <a:prstGeom prst="rect">
            <a:avLst/>
          </a:prstGeom>
          <a:noFill/>
          <a:ln w="9525">
            <a:noFill/>
            <a:miter lim="800000"/>
            <a:headEnd/>
            <a:tailEnd/>
          </a:ln>
        </p:spPr>
      </p:pic>
      <p:sp>
        <p:nvSpPr>
          <p:cNvPr id="3" name="Rectangle 2"/>
          <p:cNvSpPr txBox="1">
            <a:spLocks noChangeArrowheads="1"/>
          </p:cNvSpPr>
          <p:nvPr/>
        </p:nvSpPr>
        <p:spPr>
          <a:xfrm>
            <a:off x="287338" y="188913"/>
            <a:ext cx="7308850" cy="603250"/>
          </a:xfrm>
          <a:prstGeom prst="rect">
            <a:avLst/>
          </a:prstGeom>
        </p:spPr>
        <p:txBody>
          <a:bodyPr/>
          <a:lstStyle/>
          <a:p>
            <a:pPr indent="-342900" eaLnBrk="0" hangingPunct="0">
              <a:defRPr/>
            </a:pPr>
            <a:r>
              <a:rPr lang="en-US" sz="2500" dirty="0" err="1">
                <a:latin typeface="+mj-lt"/>
                <a:ea typeface="ヒラギノ角ゴ ProN W3" pitchFamily="-84" charset="-128"/>
                <a:cs typeface="Arial" pitchFamily="34" charset="0"/>
              </a:rPr>
              <a:t>Resumo</a:t>
            </a:r>
            <a:r>
              <a:rPr lang="en-US" sz="2500" dirty="0">
                <a:latin typeface="+mj-lt"/>
                <a:ea typeface="ヒラギノ角ゴ ProN W3" pitchFamily="-84" charset="-128"/>
                <a:cs typeface="Arial" pitchFamily="34" charset="0"/>
              </a:rPr>
              <a:t> das </a:t>
            </a:r>
            <a:r>
              <a:rPr lang="en-US" sz="2500" dirty="0" err="1">
                <a:latin typeface="+mj-lt"/>
                <a:ea typeface="ヒラギノ角ゴ ProN W3" pitchFamily="-84" charset="-128"/>
                <a:cs typeface="Arial" pitchFamily="34" charset="0"/>
              </a:rPr>
              <a:t>Participações</a:t>
            </a:r>
            <a:r>
              <a:rPr lang="en-US" sz="2500" dirty="0">
                <a:latin typeface="+mj-lt"/>
                <a:ea typeface="ヒラギノ角ゴ ProN W3" pitchFamily="-84" charset="-128"/>
                <a:cs typeface="Arial" pitchFamily="34" charset="0"/>
              </a:rPr>
              <a:t> </a:t>
            </a:r>
            <a:r>
              <a:rPr lang="en-US" sz="2500" dirty="0" err="1">
                <a:latin typeface="+mj-lt"/>
                <a:ea typeface="ヒラギノ角ゴ ProN W3" pitchFamily="-84" charset="-128"/>
                <a:cs typeface="Arial" pitchFamily="34" charset="0"/>
              </a:rPr>
              <a:t>Governamentais</a:t>
            </a:r>
            <a:r>
              <a:rPr lang="en-US" sz="2500" dirty="0">
                <a:latin typeface="+mj-lt"/>
                <a:ea typeface="ヒラギノ角ゴ ProN W3" pitchFamily="-84" charset="-128"/>
                <a:cs typeface="Arial" pitchFamily="34" charset="0"/>
              </a:rPr>
              <a:t> </a:t>
            </a:r>
            <a:r>
              <a:rPr lang="en-US" sz="2500" dirty="0" err="1">
                <a:latin typeface="+mj-lt"/>
                <a:ea typeface="ヒラギノ角ゴ ProN W3" pitchFamily="-84" charset="-128"/>
                <a:cs typeface="Arial" pitchFamily="34" charset="0"/>
              </a:rPr>
              <a:t>nos</a:t>
            </a:r>
            <a:r>
              <a:rPr lang="en-US" sz="2500" dirty="0">
                <a:latin typeface="+mj-lt"/>
                <a:ea typeface="ヒラギノ角ゴ ProN W3" pitchFamily="-84" charset="-128"/>
                <a:cs typeface="Arial" pitchFamily="34" charset="0"/>
              </a:rPr>
              <a:t> </a:t>
            </a:r>
            <a:r>
              <a:rPr lang="en-US" sz="2500" dirty="0" err="1">
                <a:latin typeface="+mj-lt"/>
                <a:ea typeface="ヒラギノ角ゴ ProN W3" pitchFamily="-84" charset="-128"/>
                <a:cs typeface="Arial" pitchFamily="34" charset="0"/>
              </a:rPr>
              <a:t>modelos</a:t>
            </a:r>
            <a:r>
              <a:rPr lang="en-US" sz="2500" dirty="0">
                <a:latin typeface="+mj-lt"/>
                <a:ea typeface="ヒラギノ角ゴ ProN W3" pitchFamily="-84" charset="-128"/>
                <a:cs typeface="Arial" pitchFamily="34" charset="0"/>
              </a:rPr>
              <a:t> de </a:t>
            </a:r>
            <a:r>
              <a:rPr lang="en-US" sz="2500" dirty="0" err="1">
                <a:latin typeface="+mj-lt"/>
                <a:ea typeface="ヒラギノ角ゴ ProN W3" pitchFamily="-84" charset="-128"/>
                <a:cs typeface="Arial" pitchFamily="34" charset="0"/>
              </a:rPr>
              <a:t>exploração</a:t>
            </a:r>
            <a:r>
              <a:rPr lang="en-US" sz="2500" dirty="0">
                <a:latin typeface="+mj-lt"/>
                <a:ea typeface="ヒラギノ角ゴ ProN W3" pitchFamily="-84" charset="-128"/>
                <a:cs typeface="Arial" pitchFamily="34" charset="0"/>
              </a:rPr>
              <a:t> de </a:t>
            </a:r>
            <a:r>
              <a:rPr lang="en-US" sz="2500" dirty="0" err="1">
                <a:latin typeface="+mj-lt"/>
                <a:ea typeface="ヒラギノ角ゴ ProN W3" pitchFamily="-84" charset="-128"/>
                <a:cs typeface="Arial" pitchFamily="34" charset="0"/>
              </a:rPr>
              <a:t>petróleo</a:t>
            </a:r>
            <a:endParaRPr lang="en-US" sz="2500" dirty="0">
              <a:latin typeface="+mj-lt"/>
              <a:ea typeface="ヒラギノ角ゴ ProN W3" pitchFamily="-84" charset="-128"/>
              <a:cs typeface="Arial" pitchFamily="34" charset="0"/>
            </a:endParaRPr>
          </a:p>
        </p:txBody>
      </p:sp>
      <p:sp>
        <p:nvSpPr>
          <p:cNvPr id="25604" name="Rectangle 1"/>
          <p:cNvSpPr>
            <a:spLocks noChangeArrowheads="1"/>
          </p:cNvSpPr>
          <p:nvPr/>
        </p:nvSpPr>
        <p:spPr bwMode="auto">
          <a:xfrm>
            <a:off x="0" y="6319838"/>
            <a:ext cx="8851900" cy="246062"/>
          </a:xfrm>
          <a:prstGeom prst="rect">
            <a:avLst/>
          </a:prstGeom>
          <a:noFill/>
          <a:ln w="9525">
            <a:noFill/>
            <a:miter lim="800000"/>
            <a:headEnd/>
            <a:tailEnd/>
          </a:ln>
        </p:spPr>
        <p:txBody>
          <a:bodyPr wrap="none" anchor="ctr">
            <a:spAutoFit/>
          </a:bodyPr>
          <a:lstStyle/>
          <a:p>
            <a:pPr eaLnBrk="0" hangingPunct="0"/>
            <a:r>
              <a:rPr lang="pt-BR" altLang="pt-BR" sz="1000" u="sng">
                <a:cs typeface="Times New Roman" pitchFamily="18" charset="0"/>
              </a:rPr>
              <a:t>Fonte</a:t>
            </a:r>
            <a:r>
              <a:rPr lang="pt-BR" altLang="pt-BR" sz="1000">
                <a:cs typeface="Times New Roman" pitchFamily="18" charset="0"/>
              </a:rPr>
              <a:t>: Retirado de LIMA, Paulo C.R. . Receitas petrolíferas para as áreas de educação e saúde. Nota Técnica da  Consultoria  Legislativa, 2013.</a:t>
            </a:r>
            <a:endParaRPr lang="pt-BR" altLang="pt-BR" sz="11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42845" y="500042"/>
            <a:ext cx="8858312" cy="6111462"/>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6319838"/>
            <a:ext cx="884238" cy="246062"/>
          </a:xfrm>
          <a:prstGeom prst="rect">
            <a:avLst/>
          </a:prstGeom>
          <a:noFill/>
          <a:ln w="9525">
            <a:noFill/>
            <a:miter lim="800000"/>
            <a:headEnd/>
            <a:tailEnd/>
          </a:ln>
        </p:spPr>
        <p:txBody>
          <a:bodyPr wrap="none" anchor="ctr">
            <a:spAutoFit/>
          </a:bodyPr>
          <a:lstStyle/>
          <a:p>
            <a:pPr eaLnBrk="0" hangingPunct="0"/>
            <a:r>
              <a:rPr lang="pt-BR" altLang="pt-BR" sz="1000" u="sng">
                <a:cs typeface="Times New Roman" pitchFamily="18" charset="0"/>
              </a:rPr>
              <a:t>Fonte</a:t>
            </a:r>
            <a:r>
              <a:rPr lang="pt-BR" altLang="pt-BR" sz="1000">
                <a:cs typeface="Times New Roman" pitchFamily="18" charset="0"/>
              </a:rPr>
              <a:t>: ANP</a:t>
            </a:r>
            <a:endParaRPr lang="pt-BR" altLang="pt-BR" sz="1100"/>
          </a:p>
        </p:txBody>
      </p:sp>
      <p:pic>
        <p:nvPicPr>
          <p:cNvPr id="26627" name="Picture 24"/>
          <p:cNvPicPr>
            <a:picLocks noChangeAspect="1" noChangeArrowheads="1"/>
          </p:cNvPicPr>
          <p:nvPr/>
        </p:nvPicPr>
        <p:blipFill>
          <a:blip r:embed="rId3"/>
          <a:srcRect l="26160" t="12283" r="23077" b="7524"/>
          <a:stretch>
            <a:fillRect/>
          </a:stretch>
        </p:blipFill>
        <p:spPr bwMode="auto">
          <a:xfrm>
            <a:off x="885825" y="1393825"/>
            <a:ext cx="5981700" cy="5197475"/>
          </a:xfrm>
          <a:prstGeom prst="rect">
            <a:avLst/>
          </a:prstGeom>
          <a:noFill/>
          <a:ln w="9525">
            <a:noFill/>
            <a:miter lim="800000"/>
            <a:headEnd/>
            <a:tailEnd/>
          </a:ln>
        </p:spPr>
      </p:pic>
      <p:sp>
        <p:nvSpPr>
          <p:cNvPr id="26628" name="Retângulo 4"/>
          <p:cNvSpPr>
            <a:spLocks noChangeArrowheads="1"/>
          </p:cNvSpPr>
          <p:nvPr/>
        </p:nvSpPr>
        <p:spPr bwMode="auto">
          <a:xfrm>
            <a:off x="395288" y="188913"/>
            <a:ext cx="7205662" cy="1200150"/>
          </a:xfrm>
          <a:prstGeom prst="rect">
            <a:avLst/>
          </a:prstGeom>
          <a:noFill/>
          <a:ln w="9525">
            <a:noFill/>
            <a:miter lim="800000"/>
            <a:headEnd/>
            <a:tailEnd/>
          </a:ln>
        </p:spPr>
        <p:txBody>
          <a:bodyPr>
            <a:spAutoFit/>
          </a:bodyPr>
          <a:lstStyle/>
          <a:p>
            <a:pPr eaLnBrk="0" hangingPunct="0"/>
            <a:r>
              <a:rPr lang="pt-BR" altLang="pt-BR" sz="2400"/>
              <a:t>Distribuição dos royalties decorrentes da produção marítima e da participação especial no Regime de Concessão </a:t>
            </a:r>
            <a:endParaRPr lang="pt-BR" altLang="pt-BR" sz="2400">
              <a:solidFill>
                <a:srgbClr val="0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31746" name="Retângulo 5"/>
          <p:cNvSpPr>
            <a:spLocks noChangeArrowheads="1"/>
          </p:cNvSpPr>
          <p:nvPr/>
        </p:nvSpPr>
        <p:spPr bwMode="auto">
          <a:xfrm>
            <a:off x="500063" y="949325"/>
            <a:ext cx="8215312" cy="3570288"/>
          </a:xfrm>
          <a:prstGeom prst="rect">
            <a:avLst/>
          </a:prstGeom>
          <a:noFill/>
          <a:ln w="9525">
            <a:noFill/>
            <a:miter lim="800000"/>
            <a:headEnd/>
            <a:tailEnd/>
          </a:ln>
        </p:spPr>
        <p:txBody>
          <a:bodyPr>
            <a:spAutoFit/>
          </a:bodyPr>
          <a:lstStyle/>
          <a:p>
            <a:pPr eaLnBrk="0" hangingPunct="0">
              <a:spcBef>
                <a:spcPct val="20000"/>
              </a:spcBef>
              <a:buFontTx/>
              <a:buChar char="•"/>
            </a:pPr>
            <a:r>
              <a:rPr lang="pt-BR" altLang="pt-BR" b="0"/>
              <a:t> </a:t>
            </a:r>
            <a:r>
              <a:rPr lang="pt-BR" altLang="pt-BR" sz="1500" b="0"/>
              <a:t>Art. 47.  É criado o Fundo Social - FS, de natureza contábil e financeira, vinculado à Presidência da República, com a finalidade de constituir fonte de recursos para o desenvolvimento social e regional, na forma de programas e projetos nas áreas de combate à pobreza e de desenvolvimento:</a:t>
            </a:r>
          </a:p>
          <a:p>
            <a:pPr eaLnBrk="0" hangingPunct="0">
              <a:spcBef>
                <a:spcPct val="20000"/>
              </a:spcBef>
            </a:pPr>
            <a:r>
              <a:rPr lang="pt-BR" altLang="pt-BR" sz="1500" b="0"/>
              <a:t>I - da educação; II - da cultura; III - do esporte; IV - da saúde pública; V - da ciência e tecnologia; VI - do meio ambiente; e VII - de mitigação e adaptação às mudanças climáticas.</a:t>
            </a:r>
          </a:p>
          <a:p>
            <a:pPr algn="just">
              <a:spcBef>
                <a:spcPts val="600"/>
              </a:spcBef>
              <a:spcAft>
                <a:spcPts val="600"/>
              </a:spcAft>
              <a:buFontTx/>
              <a:buChar char="•"/>
            </a:pPr>
            <a:r>
              <a:rPr lang="pt-BR" altLang="pt-BR" sz="1500" b="0"/>
              <a:t> Deve servir como uma poupança do governo para quando o dinheiro do petróleo diminuir, ajudaria a financiar o desenvolvimento do país e serviria ainda para reduzir os efeitos de uma possível "enxurrada" de dólares no país por conta da exportação do petróleo do pré-sal.</a:t>
            </a:r>
          </a:p>
          <a:p>
            <a:pPr algn="just">
              <a:spcBef>
                <a:spcPts val="600"/>
              </a:spcBef>
              <a:spcAft>
                <a:spcPts val="600"/>
              </a:spcAft>
              <a:buFontTx/>
              <a:buChar char="•"/>
            </a:pPr>
            <a:r>
              <a:rPr lang="pt-BR" altLang="pt-BR" sz="1500" b="0"/>
              <a:t>Ainda não foi regulamentado pelo Ministério da Fazenda, para isso deve ser criado um comitê de gestão financeira do Fundo Social. Mesmo assim, está recebendo recursos;</a:t>
            </a:r>
          </a:p>
          <a:p>
            <a:pPr algn="just">
              <a:spcBef>
                <a:spcPts val="600"/>
              </a:spcBef>
              <a:spcAft>
                <a:spcPts val="600"/>
              </a:spcAft>
              <a:buFontTx/>
              <a:buChar char="•"/>
            </a:pPr>
            <a:r>
              <a:rPr lang="pt-BR" altLang="pt-BR" sz="1500" b="0"/>
              <a:t>Seus recursos observam o Plano Plurianual, a Lei de Diretrizes Orçamentárias (LDO) e a Lei Orçamentária Anual (LOA).</a:t>
            </a:r>
          </a:p>
        </p:txBody>
      </p:sp>
      <p:sp>
        <p:nvSpPr>
          <p:cNvPr id="31747" name="Retângulo 6"/>
          <p:cNvSpPr>
            <a:spLocks noChangeArrowheads="1"/>
          </p:cNvSpPr>
          <p:nvPr/>
        </p:nvSpPr>
        <p:spPr bwMode="auto">
          <a:xfrm>
            <a:off x="339725" y="260350"/>
            <a:ext cx="8358188" cy="461963"/>
          </a:xfrm>
          <a:prstGeom prst="rect">
            <a:avLst/>
          </a:prstGeom>
          <a:noFill/>
          <a:ln w="9525">
            <a:noFill/>
            <a:miter lim="800000"/>
            <a:headEnd/>
            <a:tailEnd/>
          </a:ln>
        </p:spPr>
        <p:txBody>
          <a:bodyPr>
            <a:spAutoFit/>
          </a:bodyPr>
          <a:lstStyle/>
          <a:p>
            <a:pPr algn="ctr" eaLnBrk="0" hangingPunct="0"/>
            <a:r>
              <a:rPr lang="pt-BR" altLang="pt-BR" sz="2400">
                <a:solidFill>
                  <a:srgbClr val="000000"/>
                </a:solidFill>
                <a:cs typeface="Times New Roman" pitchFamily="18" charset="0"/>
              </a:rPr>
              <a:t>O Fundo Social </a:t>
            </a:r>
            <a:r>
              <a:rPr lang="pt-BR" altLang="pt-BR" sz="2400" b="0">
                <a:solidFill>
                  <a:srgbClr val="000000"/>
                </a:solidFill>
                <a:cs typeface="Times New Roman" pitchFamily="18" charset="0"/>
              </a:rPr>
              <a:t>(Lei 12.351/10)</a:t>
            </a:r>
            <a:endParaRPr lang="pt-BR" altLang="pt-BR" sz="2400" b="0">
              <a:solidFill>
                <a:srgbClr val="000000"/>
              </a:solidFill>
            </a:endParaRPr>
          </a:p>
        </p:txBody>
      </p:sp>
      <p:sp>
        <p:nvSpPr>
          <p:cNvPr id="31748" name="Rectangle 140"/>
          <p:cNvSpPr>
            <a:spLocks noChangeArrowheads="1"/>
          </p:cNvSpPr>
          <p:nvPr/>
        </p:nvSpPr>
        <p:spPr bwMode="auto">
          <a:xfrm>
            <a:off x="157163" y="6437313"/>
            <a:ext cx="6119812" cy="304800"/>
          </a:xfrm>
          <a:prstGeom prst="rect">
            <a:avLst/>
          </a:prstGeom>
          <a:noFill/>
          <a:ln w="9525">
            <a:noFill/>
            <a:miter lim="800000"/>
            <a:headEnd/>
            <a:tailEnd/>
          </a:ln>
        </p:spPr>
        <p:txBody>
          <a:bodyPr anchor="ctr">
            <a:spAutoFit/>
          </a:bodyPr>
          <a:lstStyle/>
          <a:p>
            <a:pPr algn="just" eaLnBrk="0" hangingPunct="0"/>
            <a:r>
              <a:rPr lang="pt-BR" altLang="pt-BR" sz="1400" u="sng">
                <a:cs typeface="Times New Roman" pitchFamily="18" charset="0"/>
              </a:rPr>
              <a:t>Fonte</a:t>
            </a:r>
            <a:r>
              <a:rPr lang="pt-BR" altLang="pt-BR" sz="1400">
                <a:cs typeface="Times New Roman" pitchFamily="18" charset="0"/>
              </a:rPr>
              <a:t>: </a:t>
            </a:r>
            <a:r>
              <a:rPr lang="pt-BR" altLang="pt-BR" sz="1400" b="0">
                <a:cs typeface="Times New Roman" pitchFamily="18" charset="0"/>
              </a:rPr>
              <a:t>ANP – Consolidação das participações governamentais</a:t>
            </a:r>
            <a:endParaRPr lang="pt-BR" altLang="pt-BR" sz="1400" b="0"/>
          </a:p>
        </p:txBody>
      </p:sp>
      <p:graphicFrame>
        <p:nvGraphicFramePr>
          <p:cNvPr id="3" name="Tabela 2"/>
          <p:cNvGraphicFramePr>
            <a:graphicFrameLocks noGrp="1"/>
          </p:cNvGraphicFramePr>
          <p:nvPr/>
        </p:nvGraphicFramePr>
        <p:xfrm>
          <a:off x="395288" y="4541838"/>
          <a:ext cx="8013700" cy="1766900"/>
        </p:xfrm>
        <a:graphic>
          <a:graphicData uri="http://schemas.openxmlformats.org/drawingml/2006/table">
            <a:tbl>
              <a:tblPr/>
              <a:tblGrid>
                <a:gridCol w="1282700"/>
                <a:gridCol w="1295400"/>
                <a:gridCol w="1295400"/>
                <a:gridCol w="1422400"/>
                <a:gridCol w="1400844"/>
                <a:gridCol w="1316956"/>
              </a:tblGrid>
              <a:tr h="449117">
                <a:tc>
                  <a:txBody>
                    <a:bodyPr/>
                    <a:lstStyle/>
                    <a:p>
                      <a:pPr algn="ctr" rtl="0" fontAlgn="b"/>
                      <a:r>
                        <a:rPr lang="pt-BR" sz="1400" b="1" i="0" u="none" strike="noStrike" dirty="0">
                          <a:solidFill>
                            <a:srgbClr val="000000"/>
                          </a:solidFill>
                          <a:effectLst/>
                          <a:latin typeface="Arial"/>
                        </a:rPr>
                        <a:t>Fundo Social (</a:t>
                      </a:r>
                      <a:r>
                        <a:rPr lang="pt-BR" sz="1400" b="1" i="0" u="none" strike="noStrike" dirty="0" smtClean="0">
                          <a:solidFill>
                            <a:srgbClr val="000000"/>
                          </a:solidFill>
                          <a:effectLst/>
                          <a:latin typeface="Arial"/>
                        </a:rPr>
                        <a:t>em </a:t>
                      </a:r>
                      <a:r>
                        <a:rPr lang="pt-BR" sz="1400" b="1" i="0" u="none" strike="noStrike" dirty="0">
                          <a:solidFill>
                            <a:srgbClr val="000000"/>
                          </a:solidFill>
                          <a:effectLst/>
                          <a:latin typeface="Arial"/>
                        </a:rPr>
                        <a:t>R$)</a:t>
                      </a:r>
                    </a:p>
                  </a:txBody>
                  <a:tcPr marL="7620" marR="7620" marT="76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2012</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2013</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2014</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dirty="0">
                          <a:solidFill>
                            <a:srgbClr val="000000"/>
                          </a:solidFill>
                          <a:effectLst/>
                          <a:latin typeface="Arial"/>
                        </a:rPr>
                        <a:t>2015  (até julho)</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Total</a:t>
                      </a:r>
                    </a:p>
                  </a:txBody>
                  <a:tcPr marL="7620" marR="7620" marT="76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26">
                <a:tc>
                  <a:txBody>
                    <a:bodyPr/>
                    <a:lstStyle/>
                    <a:p>
                      <a:pPr algn="l" rtl="0" fontAlgn="b"/>
                      <a:r>
                        <a:rPr lang="pt-BR" sz="1400" b="0" i="0" u="none" strike="noStrike">
                          <a:solidFill>
                            <a:srgbClr val="000000"/>
                          </a:solidFill>
                          <a:effectLst/>
                          <a:latin typeface="Arial"/>
                        </a:rPr>
                        <a:t>Royalties</a:t>
                      </a:r>
                    </a:p>
                  </a:txBody>
                  <a:tcPr marL="7620" marR="7620" marT="76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dirty="0">
                          <a:solidFill>
                            <a:srgbClr val="000000"/>
                          </a:solidFill>
                          <a:effectLst/>
                          <a:latin typeface="Arial"/>
                        </a:rPr>
                        <a:t>           311.480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a:solidFill>
                            <a:srgbClr val="000000"/>
                          </a:solidFill>
                          <a:effectLst/>
                          <a:latin typeface="Arial"/>
                        </a:rPr>
                        <a:t>           465.055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a:solidFill>
                            <a:srgbClr val="000000"/>
                          </a:solidFill>
                          <a:effectLst/>
                          <a:latin typeface="Arial"/>
                        </a:rPr>
                        <a:t>           1.295.621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a:solidFill>
                            <a:srgbClr val="000000"/>
                          </a:solidFill>
                          <a:effectLst/>
                          <a:latin typeface="Arial"/>
                        </a:rPr>
                        <a:t>           611.356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           2.683.512 </a:t>
                      </a:r>
                    </a:p>
                  </a:txBody>
                  <a:tcPr marL="7620" marR="7620" marT="76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117">
                <a:tc>
                  <a:txBody>
                    <a:bodyPr/>
                    <a:lstStyle/>
                    <a:p>
                      <a:pPr algn="l" rtl="0" fontAlgn="b"/>
                      <a:r>
                        <a:rPr lang="pt-BR" sz="1400" b="0" i="0" u="none" strike="noStrike">
                          <a:solidFill>
                            <a:srgbClr val="000000"/>
                          </a:solidFill>
                          <a:effectLst/>
                          <a:latin typeface="Arial"/>
                        </a:rPr>
                        <a:t>Participaçôes Especiais</a:t>
                      </a:r>
                    </a:p>
                  </a:txBody>
                  <a:tcPr marL="7620" marR="7620" marT="76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dirty="0">
                          <a:solidFill>
                            <a:srgbClr val="000000"/>
                          </a:solidFill>
                          <a:effectLst/>
                          <a:latin typeface="Arial"/>
                        </a:rPr>
                        <a:t>           168.009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dirty="0">
                          <a:solidFill>
                            <a:srgbClr val="000000"/>
                          </a:solidFill>
                          <a:effectLst/>
                          <a:latin typeface="Arial"/>
                        </a:rPr>
                        <a:t>           483.817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dirty="0">
                          <a:solidFill>
                            <a:srgbClr val="000000"/>
                          </a:solidFill>
                          <a:effectLst/>
                          <a:latin typeface="Arial"/>
                        </a:rPr>
                        <a:t>           1.646.378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0" i="0" u="none" strike="noStrike">
                          <a:solidFill>
                            <a:srgbClr val="000000"/>
                          </a:solidFill>
                          <a:effectLst/>
                          <a:latin typeface="Arial"/>
                        </a:rPr>
                        <a:t>           958.959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           3.257.163 </a:t>
                      </a:r>
                    </a:p>
                  </a:txBody>
                  <a:tcPr marL="7620" marR="7620" marT="76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26">
                <a:tc>
                  <a:txBody>
                    <a:bodyPr/>
                    <a:lstStyle/>
                    <a:p>
                      <a:pPr algn="l" rtl="0" fontAlgn="b"/>
                      <a:r>
                        <a:rPr lang="pt-BR" sz="1400" b="1" i="0" u="none" strike="noStrike">
                          <a:solidFill>
                            <a:srgbClr val="000000"/>
                          </a:solidFill>
                          <a:effectLst/>
                          <a:latin typeface="Arial"/>
                        </a:rPr>
                        <a:t>Soma</a:t>
                      </a:r>
                    </a:p>
                  </a:txBody>
                  <a:tcPr marL="7620" marR="7620" marT="76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           479.489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a:solidFill>
                            <a:srgbClr val="000000"/>
                          </a:solidFill>
                          <a:effectLst/>
                          <a:latin typeface="Arial"/>
                        </a:rPr>
                        <a:t>           948.872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dirty="0">
                          <a:solidFill>
                            <a:srgbClr val="000000"/>
                          </a:solidFill>
                          <a:effectLst/>
                          <a:latin typeface="Arial"/>
                        </a:rPr>
                        <a:t>           2.941.999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dirty="0">
                          <a:solidFill>
                            <a:srgbClr val="000000"/>
                          </a:solidFill>
                          <a:effectLst/>
                          <a:latin typeface="Arial"/>
                        </a:rPr>
                        <a:t>        1.570.315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1400" b="1" i="0" u="none" strike="noStrike" dirty="0">
                          <a:solidFill>
                            <a:srgbClr val="000000"/>
                          </a:solidFill>
                          <a:effectLst/>
                          <a:latin typeface="Arial"/>
                        </a:rPr>
                        <a:t>           5.940.675 </a:t>
                      </a:r>
                    </a:p>
                  </a:txBody>
                  <a:tcPr marL="7620" marR="7620" marT="7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Retângulo 1"/>
          <p:cNvSpPr/>
          <p:nvPr/>
        </p:nvSpPr>
        <p:spPr>
          <a:xfrm>
            <a:off x="323850" y="1087438"/>
            <a:ext cx="8351838" cy="4862512"/>
          </a:xfrm>
          <a:prstGeom prst="rect">
            <a:avLst/>
          </a:prstGeom>
        </p:spPr>
        <p:txBody>
          <a:bodyPr>
            <a:spAutoFit/>
          </a:bodyPr>
          <a:lstStyle/>
          <a:p>
            <a:pPr algn="just">
              <a:defRPr/>
            </a:pPr>
            <a:r>
              <a:rPr lang="pt-BR" sz="2000" dirty="0">
                <a:latin typeface="Arial" charset="0"/>
                <a:cs typeface="Arial" charset="0"/>
              </a:rPr>
              <a:t>IMPORTÂNCIA DA PETROBRÁS COMO OPERADORA ÚNICA NO MODELO DE PARTILHA DA PRODUÇÃO: </a:t>
            </a:r>
          </a:p>
          <a:p>
            <a:pPr marL="285750" lvl="2" indent="-285750" algn="just">
              <a:buFont typeface="Arial" panose="020B0604020202020204" pitchFamily="34" charset="0"/>
              <a:buChar char="•"/>
              <a:defRPr/>
            </a:pPr>
            <a:endParaRPr lang="pt-BR" dirty="0">
              <a:latin typeface="Arial" charset="0"/>
              <a:cs typeface="Arial" charset="0"/>
            </a:endParaRPr>
          </a:p>
          <a:p>
            <a:pPr marL="285750" lvl="2" indent="-285750" algn="just">
              <a:buFont typeface="Arial" panose="020B0604020202020204" pitchFamily="34" charset="0"/>
              <a:buChar char="•"/>
              <a:defRPr/>
            </a:pPr>
            <a:r>
              <a:rPr lang="pt-BR" b="0" dirty="0">
                <a:latin typeface="Arial" charset="0"/>
                <a:cs typeface="Arial" charset="0"/>
              </a:rPr>
              <a:t>No Modelo de Partilha – menores custos significam maiores recursos para o fundo social, educação e saúde;</a:t>
            </a:r>
          </a:p>
          <a:p>
            <a:pPr marL="285750" lvl="2" indent="-285750" algn="just">
              <a:buFont typeface="Arial" panose="020B0604020202020204" pitchFamily="34" charset="0"/>
              <a:buChar char="•"/>
              <a:defRPr/>
            </a:pPr>
            <a:endParaRPr lang="pt-BR" dirty="0">
              <a:latin typeface="Arial" charset="0"/>
              <a:cs typeface="Arial" charset="0"/>
            </a:endParaRPr>
          </a:p>
          <a:p>
            <a:pPr marL="285750" indent="-285750" algn="just">
              <a:buFont typeface="Arial" panose="020B0604020202020204" pitchFamily="34" charset="0"/>
              <a:buChar char="•"/>
              <a:defRPr/>
            </a:pPr>
            <a:r>
              <a:rPr lang="pt-BR" b="0" dirty="0">
                <a:latin typeface="Arial" charset="0"/>
                <a:cs typeface="Arial" charset="0"/>
              </a:rPr>
              <a:t>A empresa conhece, em detalhe, os custos envolvidos e já dispõe de infraestrutura que reduz significativamente os custos. O custo de extração da Petrobrás no </a:t>
            </a:r>
            <a:r>
              <a:rPr lang="pt-BR" b="0" dirty="0" err="1">
                <a:latin typeface="Arial" charset="0"/>
                <a:cs typeface="Arial" charset="0"/>
              </a:rPr>
              <a:t>pré</a:t>
            </a:r>
            <a:r>
              <a:rPr lang="pt-BR" b="0" dirty="0">
                <a:latin typeface="Arial" charset="0"/>
                <a:cs typeface="Arial" charset="0"/>
              </a:rPr>
              <a:t>-sal é de </a:t>
            </a:r>
            <a:r>
              <a:rPr lang="pt-BR" dirty="0">
                <a:latin typeface="Arial" charset="0"/>
                <a:cs typeface="Arial" charset="0"/>
              </a:rPr>
              <a:t>US$ 9,1 por barril</a:t>
            </a:r>
            <a:r>
              <a:rPr lang="pt-BR" b="0" dirty="0">
                <a:latin typeface="Arial" charset="0"/>
                <a:cs typeface="Arial" charset="0"/>
              </a:rPr>
              <a:t>, muito abaixo da média mundial de cerca de </a:t>
            </a:r>
            <a:r>
              <a:rPr lang="pt-BR" dirty="0">
                <a:latin typeface="Arial" charset="0"/>
                <a:cs typeface="Arial" charset="0"/>
              </a:rPr>
              <a:t>US$ 15 por barril</a:t>
            </a:r>
            <a:r>
              <a:rPr lang="pt-BR" b="0" dirty="0">
                <a:latin typeface="Arial" charset="0"/>
                <a:cs typeface="Arial" charset="0"/>
              </a:rPr>
              <a:t>.</a:t>
            </a:r>
          </a:p>
          <a:p>
            <a:pPr marL="285750" indent="-285750" algn="just">
              <a:buFont typeface="Arial" panose="020B0604020202020204" pitchFamily="34" charset="0"/>
              <a:buChar char="•"/>
              <a:defRPr/>
            </a:pPr>
            <a:endParaRPr lang="pt-BR" dirty="0">
              <a:latin typeface="Arial" charset="0"/>
              <a:cs typeface="Arial" charset="0"/>
            </a:endParaRPr>
          </a:p>
          <a:p>
            <a:pPr marL="285750" indent="-285750" algn="just">
              <a:buFont typeface="Arial" panose="020B0604020202020204" pitchFamily="34" charset="0"/>
              <a:buChar char="•"/>
              <a:defRPr/>
            </a:pPr>
            <a:r>
              <a:rPr lang="pt-BR" b="0" dirty="0">
                <a:latin typeface="Arial" charset="0"/>
                <a:cs typeface="Arial" charset="0"/>
              </a:rPr>
              <a:t>Simulação de recursos, somente em Libra (12 bilhões de barris) – Se a Petrobrás não entrasse com 40%, </a:t>
            </a:r>
            <a:r>
              <a:rPr lang="pt-BR" dirty="0">
                <a:latin typeface="Arial" charset="0"/>
                <a:cs typeface="Arial" charset="0"/>
              </a:rPr>
              <a:t>Estado perderia R$246 bilhões, as áreas de educação e saúde perderiam R$50 bilhões</a:t>
            </a:r>
            <a:r>
              <a:rPr lang="pt-BR" b="0" dirty="0">
                <a:latin typeface="Arial" charset="0"/>
                <a:cs typeface="Arial" charset="0"/>
              </a:rPr>
              <a:t>;</a:t>
            </a:r>
          </a:p>
          <a:p>
            <a:pPr marL="285750" indent="-285750" algn="just">
              <a:buFont typeface="Arial" panose="020B0604020202020204" pitchFamily="34" charset="0"/>
              <a:buChar char="•"/>
              <a:defRPr/>
            </a:pPr>
            <a:endParaRPr lang="pt-BR" dirty="0">
              <a:latin typeface="Arial" charset="0"/>
              <a:cs typeface="Arial" charset="0"/>
            </a:endParaRPr>
          </a:p>
          <a:p>
            <a:pPr marL="285750" indent="-285750" algn="just">
              <a:buFont typeface="Arial" panose="020B0604020202020204" pitchFamily="34" charset="0"/>
              <a:buChar char="•"/>
              <a:defRPr/>
            </a:pPr>
            <a:r>
              <a:rPr lang="pt-BR" b="0" dirty="0">
                <a:latin typeface="Arial" charset="0"/>
                <a:cs typeface="Arial" charset="0"/>
              </a:rPr>
              <a:t>Se a Petrobrás fosse contratada diretamente, tendo 100% de participação em Libra, o Estado brasileiro arrecadaria </a:t>
            </a:r>
            <a:r>
              <a:rPr lang="pt-BR" dirty="0">
                <a:latin typeface="Arial" charset="0"/>
                <a:cs typeface="Arial" charset="0"/>
              </a:rPr>
              <a:t>R$ 175 bilhões </a:t>
            </a:r>
            <a:r>
              <a:rPr lang="pt-BR" b="0" dirty="0">
                <a:latin typeface="Arial" charset="0"/>
                <a:cs typeface="Arial" charset="0"/>
              </a:rPr>
              <a:t>a mais;</a:t>
            </a:r>
          </a:p>
        </p:txBody>
      </p:sp>
      <p:sp>
        <p:nvSpPr>
          <p:cNvPr id="33795" name="Título 3"/>
          <p:cNvSpPr txBox="1">
            <a:spLocks/>
          </p:cNvSpPr>
          <p:nvPr/>
        </p:nvSpPr>
        <p:spPr bwMode="auto">
          <a:xfrm>
            <a:off x="785786" y="214290"/>
            <a:ext cx="75961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pt-BR" altLang="pt-BR" sz="2400" dirty="0" smtClean="0">
                <a:latin typeface="+mj-lt"/>
              </a:rPr>
              <a:t>O PRÉ-SAL, OS </a:t>
            </a:r>
            <a:r>
              <a:rPr lang="pt-BR" altLang="pt-BR" sz="2400" i="1" dirty="0" smtClean="0">
                <a:latin typeface="+mj-lt"/>
              </a:rPr>
              <a:t>ROYALTIES</a:t>
            </a:r>
            <a:r>
              <a:rPr lang="pt-BR" altLang="pt-BR" sz="2400" dirty="0" smtClean="0">
                <a:latin typeface="+mj-lt"/>
              </a:rPr>
              <a:t> PARA EDUCAÇÃO E A PETROBRÁS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2786050" y="4000504"/>
            <a:ext cx="3500462" cy="369332"/>
          </a:xfrm>
          <a:prstGeom prst="rect">
            <a:avLst/>
          </a:prstGeom>
          <a:noFill/>
        </p:spPr>
        <p:txBody>
          <a:bodyPr wrap="square" rtlCol="0">
            <a:spAutoFit/>
          </a:bodyPr>
          <a:lstStyle/>
          <a:p>
            <a:endParaRPr lang="pt-BR" dirty="0"/>
          </a:p>
        </p:txBody>
      </p:sp>
      <p:sp>
        <p:nvSpPr>
          <p:cNvPr id="5" name="CaixaDeTexto 4"/>
          <p:cNvSpPr txBox="1"/>
          <p:nvPr/>
        </p:nvSpPr>
        <p:spPr>
          <a:xfrm>
            <a:off x="1142976" y="531103"/>
            <a:ext cx="6500858" cy="2985433"/>
          </a:xfrm>
          <a:prstGeom prst="rect">
            <a:avLst/>
          </a:prstGeom>
          <a:noFill/>
        </p:spPr>
        <p:txBody>
          <a:bodyPr wrap="square" rtlCol="0">
            <a:spAutoFit/>
          </a:bodyPr>
          <a:lstStyle/>
          <a:p>
            <a:pPr algn="ctr"/>
            <a:r>
              <a:rPr lang="pt-BR" sz="3200" dirty="0" smtClean="0"/>
              <a:t>Grato pela Participação!</a:t>
            </a:r>
          </a:p>
          <a:p>
            <a:pPr algn="ctr"/>
            <a:endParaRPr lang="pt-BR" sz="3200" dirty="0"/>
          </a:p>
          <a:p>
            <a:pPr algn="ctr"/>
            <a:r>
              <a:rPr lang="pt-BR" sz="3200" dirty="0" smtClean="0"/>
              <a:t>Airton Santos</a:t>
            </a:r>
          </a:p>
          <a:p>
            <a:pPr algn="ctr"/>
            <a:endParaRPr lang="pt-BR" sz="3200" dirty="0"/>
          </a:p>
          <a:p>
            <a:pPr algn="ctr"/>
            <a:r>
              <a:rPr lang="pt-BR" sz="2000" dirty="0" smtClean="0"/>
              <a:t>Escritório Regional São Paulo</a:t>
            </a:r>
          </a:p>
          <a:p>
            <a:pPr algn="ctr"/>
            <a:endParaRPr lang="pt-BR" sz="2000" dirty="0"/>
          </a:p>
          <a:p>
            <a:pPr algn="ctr"/>
            <a:r>
              <a:rPr lang="pt-BR" sz="2000" dirty="0" smtClean="0"/>
              <a:t>ersp@dieese.org.br</a:t>
            </a:r>
            <a:endParaRPr lang="pt-BR" sz="2000" dirty="0"/>
          </a:p>
        </p:txBody>
      </p:sp>
      <p:pic>
        <p:nvPicPr>
          <p:cNvPr id="6" name="Picture 2" descr="http://www.cntm.org.br/materias/imagens/%7B2D31906B-3732-4454-B931-F7CD2F5215B9%7D_%7B97415796-9C5A-4F65-A3E5-C9A12EBD88C7%7D_selo.jpg"/>
          <p:cNvPicPr>
            <a:picLocks noChangeAspect="1" noChangeArrowheads="1"/>
          </p:cNvPicPr>
          <p:nvPr/>
        </p:nvPicPr>
        <p:blipFill>
          <a:blip r:embed="rId2"/>
          <a:srcRect/>
          <a:stretch>
            <a:fillRect/>
          </a:stretch>
        </p:blipFill>
        <p:spPr bwMode="auto">
          <a:xfrm>
            <a:off x="2871722" y="4214866"/>
            <a:ext cx="3096420" cy="24288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1913" y="266713"/>
            <a:ext cx="9018587" cy="5019675"/>
          </a:xfrm>
          <a:prstGeom prst="rect">
            <a:avLst/>
          </a:prstGeom>
          <a:noFill/>
          <a:ln w="9525">
            <a:noFill/>
            <a:miter lim="800000"/>
            <a:headEnd/>
            <a:tailEnd/>
          </a:ln>
        </p:spPr>
      </p:pic>
      <p:sp>
        <p:nvSpPr>
          <p:cNvPr id="3" name="CaixaDeTexto 2"/>
          <p:cNvSpPr txBox="1"/>
          <p:nvPr/>
        </p:nvSpPr>
        <p:spPr>
          <a:xfrm>
            <a:off x="0" y="5143512"/>
            <a:ext cx="4929222" cy="307777"/>
          </a:xfrm>
          <a:prstGeom prst="rect">
            <a:avLst/>
          </a:prstGeom>
          <a:solidFill>
            <a:schemeClr val="bg1"/>
          </a:solidFill>
        </p:spPr>
        <p:txBody>
          <a:bodyPr wrap="square" rtlCol="0">
            <a:spAutoFit/>
          </a:bodyPr>
          <a:lstStyle/>
          <a:p>
            <a:r>
              <a:rPr lang="pt-BR" sz="1400" dirty="0" smtClean="0"/>
              <a:t>Fonte: Fundo Monetário Internacional (FMI)</a:t>
            </a:r>
            <a:endParaRPr lang="pt-BR" sz="1400" dirty="0"/>
          </a:p>
        </p:txBody>
      </p:sp>
      <p:sp>
        <p:nvSpPr>
          <p:cNvPr id="4" name="CaixaDeTexto 3"/>
          <p:cNvSpPr txBox="1"/>
          <p:nvPr/>
        </p:nvSpPr>
        <p:spPr>
          <a:xfrm>
            <a:off x="142844" y="5678590"/>
            <a:ext cx="8858312" cy="1107996"/>
          </a:xfrm>
          <a:prstGeom prst="rect">
            <a:avLst/>
          </a:prstGeom>
          <a:noFill/>
        </p:spPr>
        <p:txBody>
          <a:bodyPr wrap="square" rtlCol="0">
            <a:spAutoFit/>
          </a:bodyPr>
          <a:lstStyle/>
          <a:p>
            <a:pPr algn="just"/>
            <a:r>
              <a:rPr lang="pt-BR" sz="1600" dirty="0" smtClean="0"/>
              <a:t>Em </a:t>
            </a:r>
            <a:r>
              <a:rPr lang="pt-BR" sz="1600" b="1" dirty="0" smtClean="0"/>
              <a:t>25 de maio de 2016</a:t>
            </a:r>
            <a:r>
              <a:rPr lang="pt-BR" sz="1600" dirty="0" smtClean="0"/>
              <a:t>, em Nova York, o barril do WTI para entrega em julho fechou a US$ 49,15. Em Londres, o </a:t>
            </a:r>
            <a:r>
              <a:rPr lang="pt-BR" sz="1600" b="1" dirty="0" smtClean="0"/>
              <a:t>barril do Brent</a:t>
            </a:r>
            <a:r>
              <a:rPr lang="pt-BR" sz="1600" dirty="0" smtClean="0"/>
              <a:t> do Mar do Norte com vencimento para o mesmo período, terminou o dia cotado a </a:t>
            </a:r>
            <a:r>
              <a:rPr lang="pt-BR" sz="1600" b="1" dirty="0" smtClean="0"/>
              <a:t>US$ 48,61</a:t>
            </a:r>
            <a:r>
              <a:rPr lang="pt-BR" sz="1600" dirty="0" smtClean="0"/>
              <a:t>.</a:t>
            </a:r>
          </a:p>
          <a:p>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Gráfico 1"/>
          <p:cNvGraphicFramePr/>
          <p:nvPr/>
        </p:nvGraphicFramePr>
        <p:xfrm>
          <a:off x="571472" y="1142984"/>
          <a:ext cx="8001056" cy="4643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a 3"/>
          <p:cNvGraphicFramePr>
            <a:graphicFrameLocks noGrp="1"/>
          </p:cNvGraphicFramePr>
          <p:nvPr/>
        </p:nvGraphicFramePr>
        <p:xfrm>
          <a:off x="571472" y="6072206"/>
          <a:ext cx="6429420" cy="190500"/>
        </p:xfrm>
        <a:graphic>
          <a:graphicData uri="http://schemas.openxmlformats.org/drawingml/2006/table">
            <a:tbl>
              <a:tblPr/>
              <a:tblGrid>
                <a:gridCol w="6429420"/>
              </a:tblGrid>
              <a:tr h="190500">
                <a:tc>
                  <a:txBody>
                    <a:bodyPr/>
                    <a:lstStyle/>
                    <a:p>
                      <a:pPr algn="l" fontAlgn="b"/>
                      <a:r>
                        <a:rPr lang="pt-BR" sz="1100" b="0" i="0" u="none" strike="noStrike" dirty="0">
                          <a:solidFill>
                            <a:srgbClr val="000000"/>
                          </a:solidFill>
                          <a:latin typeface="Calibri"/>
                        </a:rPr>
                        <a:t>Fonte: ANP - Agência Nacional do Petróleo, Gás</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71414"/>
            <a:ext cx="8929718" cy="1143000"/>
          </a:xfrm>
        </p:spPr>
        <p:txBody>
          <a:bodyPr/>
          <a:lstStyle/>
          <a:p>
            <a:r>
              <a:rPr lang="pt-BR" sz="2400" dirty="0" smtClean="0"/>
              <a:t>Evolução da Produção de Petróleo no Estado de São Paulo, 2000-2016</a:t>
            </a:r>
            <a:endParaRPr lang="pt-BR" sz="2400" dirty="0"/>
          </a:p>
        </p:txBody>
      </p:sp>
      <p:pic>
        <p:nvPicPr>
          <p:cNvPr id="3" name="Picture 2"/>
          <p:cNvPicPr>
            <a:picLocks noChangeAspect="1" noChangeArrowheads="1"/>
          </p:cNvPicPr>
          <p:nvPr/>
        </p:nvPicPr>
        <p:blipFill>
          <a:blip r:embed="rId2"/>
          <a:srcRect/>
          <a:stretch>
            <a:fillRect/>
          </a:stretch>
        </p:blipFill>
        <p:spPr bwMode="auto">
          <a:xfrm>
            <a:off x="342220" y="1428736"/>
            <a:ext cx="3515400" cy="4391032"/>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4" name="Picture 1"/>
          <p:cNvPicPr>
            <a:picLocks noChangeAspect="1" noChangeArrowheads="1"/>
          </p:cNvPicPr>
          <p:nvPr/>
        </p:nvPicPr>
        <p:blipFill>
          <a:blip r:embed="rId3"/>
          <a:srcRect/>
          <a:stretch>
            <a:fillRect/>
          </a:stretch>
        </p:blipFill>
        <p:spPr bwMode="auto">
          <a:xfrm>
            <a:off x="4857752" y="1071546"/>
            <a:ext cx="3457580" cy="4572112"/>
          </a:xfrm>
          <a:prstGeom prst="rect">
            <a:avLst/>
          </a:prstGeom>
          <a:noFill/>
          <a:ln w="9525">
            <a:noFill/>
            <a:miter lim="800000"/>
            <a:headEnd/>
            <a:tailEnd/>
          </a:ln>
          <a:effectLst/>
        </p:spPr>
      </p:pic>
      <p:graphicFrame>
        <p:nvGraphicFramePr>
          <p:cNvPr id="5" name="Tabela 4"/>
          <p:cNvGraphicFramePr>
            <a:graphicFrameLocks noGrp="1"/>
          </p:cNvGraphicFramePr>
          <p:nvPr/>
        </p:nvGraphicFramePr>
        <p:xfrm>
          <a:off x="571472" y="6429396"/>
          <a:ext cx="6429420" cy="190500"/>
        </p:xfrm>
        <a:graphic>
          <a:graphicData uri="http://schemas.openxmlformats.org/drawingml/2006/table">
            <a:tbl>
              <a:tblPr/>
              <a:tblGrid>
                <a:gridCol w="6429420"/>
              </a:tblGrid>
              <a:tr h="190500">
                <a:tc>
                  <a:txBody>
                    <a:bodyPr/>
                    <a:lstStyle/>
                    <a:p>
                      <a:pPr algn="l" fontAlgn="b"/>
                      <a:r>
                        <a:rPr lang="pt-BR" sz="1100" b="0" i="0" u="none" strike="noStrike" dirty="0">
                          <a:solidFill>
                            <a:srgbClr val="000000"/>
                          </a:solidFill>
                          <a:latin typeface="Calibri"/>
                        </a:rPr>
                        <a:t>Fonte: ANP - Agência Nacional do Petróleo, Gás</a:t>
                      </a:r>
                    </a:p>
                  </a:txBody>
                  <a:tcPr marL="0" marR="0" marT="0" marB="0" anchor="b">
                    <a:lnL>
                      <a:noFill/>
                    </a:lnL>
                    <a:lnR>
                      <a:noFill/>
                    </a:lnR>
                    <a:lnT>
                      <a:noFill/>
                    </a:lnT>
                    <a:lnB>
                      <a:noFill/>
                    </a:lnB>
                  </a:tcPr>
                </a:tc>
              </a:tr>
            </a:tbl>
          </a:graphicData>
        </a:graphic>
      </p:graphicFrame>
      <p:sp>
        <p:nvSpPr>
          <p:cNvPr id="6" name="CaixaDeTexto 5"/>
          <p:cNvSpPr txBox="1"/>
          <p:nvPr/>
        </p:nvSpPr>
        <p:spPr>
          <a:xfrm>
            <a:off x="4429124" y="5791818"/>
            <a:ext cx="4929190" cy="923330"/>
          </a:xfrm>
          <a:prstGeom prst="rect">
            <a:avLst/>
          </a:prstGeom>
          <a:noFill/>
        </p:spPr>
        <p:txBody>
          <a:bodyPr wrap="square" rtlCol="0">
            <a:spAutoFit/>
          </a:bodyPr>
          <a:lstStyle/>
          <a:p>
            <a:r>
              <a:rPr lang="pt-BR" dirty="0" smtClean="0"/>
              <a:t>Destacando apenas a produção no primeiro trimestre de cada ano, vemos que o avanço persiste em 2016.</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223838" y="177800"/>
            <a:ext cx="8563004" cy="443198"/>
          </a:xfrm>
          <a:prstGeom prst="rect">
            <a:avLst/>
          </a:prstGeom>
          <a:noFill/>
          <a:ln w="9525">
            <a:noFill/>
            <a:miter lim="800000"/>
            <a:headEnd/>
            <a:tailEnd/>
          </a:ln>
          <a:effectLst/>
        </p:spPr>
        <p:txBody>
          <a:bodyPr wrap="square">
            <a:spAutoFit/>
          </a:bodyPr>
          <a:lstStyle/>
          <a:p>
            <a:pPr algn="ctr" eaLnBrk="1" hangingPunct="1">
              <a:lnSpc>
                <a:spcPct val="95000"/>
              </a:lnSpc>
              <a:spcBef>
                <a:spcPct val="50000"/>
              </a:spcBef>
              <a:spcAft>
                <a:spcPct val="30000"/>
              </a:spcAft>
              <a:buSzPct val="90000"/>
            </a:pPr>
            <a:r>
              <a:rPr lang="pt-BR" altLang="pt-BR" sz="2400" b="1" dirty="0" smtClean="0"/>
              <a:t>Produção </a:t>
            </a:r>
            <a:r>
              <a:rPr lang="pt-BR" altLang="pt-BR" sz="2400" b="1" dirty="0"/>
              <a:t>de petróleo </a:t>
            </a:r>
            <a:r>
              <a:rPr lang="pt-BR" altLang="pt-BR" sz="2400" b="1" dirty="0" smtClean="0"/>
              <a:t>e gás no Estado de São Paulo</a:t>
            </a:r>
            <a:endParaRPr lang="pt-BR" altLang="pt-BR" sz="2400" b="1" dirty="0"/>
          </a:p>
        </p:txBody>
      </p:sp>
      <p:sp>
        <p:nvSpPr>
          <p:cNvPr id="4" name="Retângulo 3"/>
          <p:cNvSpPr/>
          <p:nvPr/>
        </p:nvSpPr>
        <p:spPr>
          <a:xfrm>
            <a:off x="285720" y="642918"/>
            <a:ext cx="8572560" cy="5755422"/>
          </a:xfrm>
          <a:prstGeom prst="rect">
            <a:avLst/>
          </a:prstGeom>
        </p:spPr>
        <p:txBody>
          <a:bodyPr wrap="square">
            <a:spAutoFit/>
          </a:bodyPr>
          <a:lstStyle/>
          <a:p>
            <a:pPr algn="just"/>
            <a:r>
              <a:rPr lang="pt-BR" sz="1600" dirty="0" smtClean="0"/>
              <a:t>A produção nacional de petróleo e gás natural atingiu 3,0 milhões </a:t>
            </a:r>
            <a:r>
              <a:rPr lang="pt-BR" sz="1600" dirty="0" err="1" smtClean="0"/>
              <a:t>boe</a:t>
            </a:r>
            <a:r>
              <a:rPr lang="pt-BR" sz="1600" dirty="0" smtClean="0"/>
              <a:t>/d, sendo predominantemente originada nas Bacias marítimas de Campos (1,6 milhões </a:t>
            </a:r>
            <a:r>
              <a:rPr lang="pt-BR" sz="1600" dirty="0" err="1" smtClean="0"/>
              <a:t>boe</a:t>
            </a:r>
            <a:r>
              <a:rPr lang="pt-BR" sz="1600" dirty="0" smtClean="0"/>
              <a:t>/d – 54,4% da produção nacional) e de </a:t>
            </a:r>
            <a:r>
              <a:rPr lang="pt-BR" sz="1600" b="1" dirty="0" smtClean="0"/>
              <a:t>Santos (957,7 mil </a:t>
            </a:r>
            <a:r>
              <a:rPr lang="pt-BR" sz="1600" b="1" dirty="0" err="1" smtClean="0"/>
              <a:t>boe</a:t>
            </a:r>
            <a:r>
              <a:rPr lang="pt-BR" sz="1600" b="1" dirty="0" smtClean="0"/>
              <a:t>/d – 32,5%</a:t>
            </a:r>
            <a:r>
              <a:rPr lang="pt-BR" sz="1600" dirty="0" smtClean="0"/>
              <a:t>). Em Campos, 37,0% foram produzidos no pré-sal (1,1 milhão </a:t>
            </a:r>
            <a:r>
              <a:rPr lang="pt-BR" sz="1600" dirty="0" err="1" smtClean="0"/>
              <a:t>boe</a:t>
            </a:r>
            <a:r>
              <a:rPr lang="pt-BR" sz="1600" dirty="0" smtClean="0"/>
              <a:t>/d) e 52,8% no pós-sal (1,6 milhões </a:t>
            </a:r>
            <a:r>
              <a:rPr lang="pt-BR" sz="1600" dirty="0" err="1" smtClean="0"/>
              <a:t>boe</a:t>
            </a:r>
            <a:r>
              <a:rPr lang="pt-BR" sz="1600" dirty="0" smtClean="0"/>
              <a:t>/d)</a:t>
            </a:r>
          </a:p>
          <a:p>
            <a:pPr algn="just"/>
            <a:endParaRPr lang="pt-BR" sz="1600" dirty="0" smtClean="0"/>
          </a:p>
          <a:p>
            <a:pPr algn="just"/>
            <a:r>
              <a:rPr lang="pt-BR" sz="1600" dirty="0" smtClean="0"/>
              <a:t>Em Fevereiro/2016 a produção nacional foi de 2,3 milhões de </a:t>
            </a:r>
            <a:r>
              <a:rPr lang="pt-BR" sz="1600" dirty="0" err="1" smtClean="0"/>
              <a:t>bbl</a:t>
            </a:r>
            <a:r>
              <a:rPr lang="pt-BR" sz="1600" dirty="0" smtClean="0"/>
              <a:t>/d de petróleo e 97,7 </a:t>
            </a:r>
            <a:r>
              <a:rPr lang="pt-BR" sz="1600" dirty="0" err="1" smtClean="0"/>
              <a:t>MMm³</a:t>
            </a:r>
            <a:r>
              <a:rPr lang="pt-BR" sz="1600" dirty="0" smtClean="0"/>
              <a:t>/d de gás natural (72,2 </a:t>
            </a:r>
            <a:r>
              <a:rPr lang="pt-BR" sz="1600" dirty="0" err="1" smtClean="0"/>
              <a:t>MMm³</a:t>
            </a:r>
            <a:r>
              <a:rPr lang="pt-BR" sz="1600" dirty="0" smtClean="0"/>
              <a:t>/d Gás Associado). </a:t>
            </a:r>
            <a:r>
              <a:rPr lang="pt-BR" sz="1600" b="1" dirty="0" smtClean="0"/>
              <a:t>A Bacia de Santos concentrou 75,8% da produção total do pré-sal, o qual representou 86,3% da produção desta Bacia</a:t>
            </a:r>
          </a:p>
          <a:p>
            <a:pPr algn="just"/>
            <a:r>
              <a:rPr lang="pt-BR" sz="1600" dirty="0" smtClean="0"/>
              <a:t> </a:t>
            </a:r>
          </a:p>
          <a:p>
            <a:pPr algn="just"/>
            <a:r>
              <a:rPr lang="pt-BR" sz="1600" b="1" dirty="0" smtClean="0"/>
              <a:t>O Estado de São Paulo foi o 3º maior produtor nacional de petróleo e gás natural</a:t>
            </a:r>
            <a:r>
              <a:rPr lang="pt-BR" sz="1600" dirty="0" smtClean="0"/>
              <a:t>, atingindo 328,0 mil </a:t>
            </a:r>
            <a:r>
              <a:rPr lang="pt-BR" sz="1600" dirty="0" err="1" smtClean="0"/>
              <a:t>boe</a:t>
            </a:r>
            <a:r>
              <a:rPr lang="pt-BR" sz="1600" dirty="0" smtClean="0"/>
              <a:t>/d de produção total, respondendo por </a:t>
            </a:r>
            <a:r>
              <a:rPr lang="pt-BR" sz="1600" b="1" dirty="0" smtClean="0"/>
              <a:t>11,1% da produção equivalente nacional</a:t>
            </a:r>
            <a:r>
              <a:rPr lang="pt-BR" sz="1600" dirty="0" smtClean="0"/>
              <a:t>, registrando declínio de 10,6% (- 38,8 mil </a:t>
            </a:r>
            <a:r>
              <a:rPr lang="pt-BR" sz="1600" dirty="0" err="1" smtClean="0"/>
              <a:t>boe</a:t>
            </a:r>
            <a:r>
              <a:rPr lang="pt-BR" sz="1600" dirty="0" smtClean="0"/>
              <a:t>/d) em relação à Janeiro/2016, devido principalmente à queda da produção dos campos de </a:t>
            </a:r>
            <a:r>
              <a:rPr lang="pt-BR" sz="1600" dirty="0" err="1" smtClean="0"/>
              <a:t>Sapinhoá</a:t>
            </a:r>
            <a:r>
              <a:rPr lang="pt-BR" sz="1600" dirty="0" smtClean="0"/>
              <a:t> e </a:t>
            </a:r>
            <a:r>
              <a:rPr lang="pt-BR" sz="1600" dirty="0" err="1" smtClean="0"/>
              <a:t>Baúna</a:t>
            </a:r>
            <a:r>
              <a:rPr lang="pt-BR" sz="1600" dirty="0" smtClean="0"/>
              <a:t>. Da produção paulista de petróleo e gás natural, oriunda da Bacia de Santos, 93,7 mil </a:t>
            </a:r>
            <a:r>
              <a:rPr lang="pt-BR" sz="1600" dirty="0" err="1" smtClean="0"/>
              <a:t>boe</a:t>
            </a:r>
            <a:r>
              <a:rPr lang="pt-BR" sz="1600" dirty="0" smtClean="0"/>
              <a:t>/d provém do pós-sal e 234,3 mil </a:t>
            </a:r>
            <a:r>
              <a:rPr lang="pt-BR" sz="1600" dirty="0" err="1" smtClean="0"/>
              <a:t>boe</a:t>
            </a:r>
            <a:r>
              <a:rPr lang="pt-BR" sz="1600" dirty="0" smtClean="0"/>
              <a:t>/d do pré-sal</a:t>
            </a:r>
          </a:p>
          <a:p>
            <a:pPr algn="just"/>
            <a:endParaRPr lang="pt-BR" sz="1600" dirty="0" smtClean="0"/>
          </a:p>
          <a:p>
            <a:pPr algn="just"/>
            <a:r>
              <a:rPr lang="pt-BR" sz="1600" dirty="0" smtClean="0"/>
              <a:t>Os campos </a:t>
            </a:r>
            <a:r>
              <a:rPr lang="pt-BR" sz="1600" dirty="0" err="1" smtClean="0"/>
              <a:t>Baúna</a:t>
            </a:r>
            <a:r>
              <a:rPr lang="pt-BR" sz="1600" dirty="0" smtClean="0"/>
              <a:t> e Mexilhão (pós-sal da Bacia de Santos) e </a:t>
            </a:r>
            <a:r>
              <a:rPr lang="pt-BR" sz="1600" dirty="0" err="1" smtClean="0"/>
              <a:t>Sapinhoá</a:t>
            </a:r>
            <a:r>
              <a:rPr lang="pt-BR" sz="1600" dirty="0" smtClean="0"/>
              <a:t> (pré-sal da Bacia de Santos) representaram, respectivamente, 12,3%, 14,8% e 71,4% da produção total do Estado (aproximadamente 98,6%)</a:t>
            </a:r>
          </a:p>
          <a:p>
            <a:pPr algn="just"/>
            <a:endParaRPr lang="pt-BR" sz="1600" dirty="0" smtClean="0"/>
          </a:p>
          <a:p>
            <a:pPr algn="just"/>
            <a:r>
              <a:rPr lang="pt-BR" sz="1600" b="1" dirty="0" smtClean="0"/>
              <a:t>Em Fevereiro/2016, o Estado e os Municípios Paulistas receberam R$ 134,6 milhões e R$ 78,6 milhões de Participações Governamentais.</a:t>
            </a:r>
            <a:endParaRPr lang="pt-BR" sz="16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85720" y="1714488"/>
            <a:ext cx="8553496" cy="213837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CaixaDeTexto 2"/>
          <p:cNvSpPr txBox="1"/>
          <p:nvPr/>
        </p:nvSpPr>
        <p:spPr>
          <a:xfrm>
            <a:off x="642910" y="4577372"/>
            <a:ext cx="7715304" cy="923330"/>
          </a:xfrm>
          <a:prstGeom prst="rect">
            <a:avLst/>
          </a:prstGeom>
          <a:noFill/>
        </p:spPr>
        <p:txBody>
          <a:bodyPr wrap="square" rtlCol="0">
            <a:spAutoFit/>
          </a:bodyPr>
          <a:lstStyle/>
          <a:p>
            <a:pPr algn="just"/>
            <a:r>
              <a:rPr lang="pt-BR" dirty="0" smtClean="0"/>
              <a:t>As reservas provadas de Petróleo no Estado de São Paulo passam de 23,9 milhões de barris em 2008 para 488 milhões de barris em 2015, todas estas </a:t>
            </a:r>
            <a:r>
              <a:rPr lang="pt-BR" i="1" dirty="0" smtClean="0"/>
              <a:t>off </a:t>
            </a:r>
            <a:r>
              <a:rPr lang="pt-BR" i="1" dirty="0" err="1" smtClean="0"/>
              <a:t>shore</a:t>
            </a:r>
            <a:r>
              <a:rPr lang="pt-BR" dirty="0" smtClean="0"/>
              <a:t>. </a:t>
            </a:r>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4806</TotalTime>
  <Words>3210</Words>
  <Application>Microsoft Office PowerPoint</Application>
  <PresentationFormat>Apresentação na tela (4:3)</PresentationFormat>
  <Paragraphs>248</Paragraphs>
  <Slides>43</Slides>
  <Notes>3</Notes>
  <HiddenSlides>17</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43</vt:i4>
      </vt:variant>
    </vt:vector>
  </HeadingPairs>
  <TitlesOfParts>
    <vt:vector size="53" baseType="lpstr">
      <vt:lpstr>Arial</vt:lpstr>
      <vt:lpstr>Calibri</vt:lpstr>
      <vt:lpstr>Symbol</vt:lpstr>
      <vt:lpstr>Times New Roman</vt:lpstr>
      <vt:lpstr>Tw Cen MT</vt:lpstr>
      <vt:lpstr>Verdana</vt:lpstr>
      <vt:lpstr>Wingdings</vt:lpstr>
      <vt:lpstr>ヒラギノ角ゴ ProN W3</vt:lpstr>
      <vt:lpstr>Tema do Office</vt:lpstr>
      <vt:lpstr>Microsoft Excel 97-2003 Worksheet</vt:lpstr>
      <vt:lpstr> Impactos potenciais no Litoral Paulista do novo cenário de gestão e de investimentos da Petrobras </vt:lpstr>
      <vt:lpstr>Apresentação do PowerPoint</vt:lpstr>
      <vt:lpstr>Apresentação do PowerPoint</vt:lpstr>
      <vt:lpstr>Apresentação do PowerPoint</vt:lpstr>
      <vt:lpstr>Apresentação do PowerPoint</vt:lpstr>
      <vt:lpstr>Apresentação do PowerPoint</vt:lpstr>
      <vt:lpstr>Evolução da Produção de Petróleo no Estado de São Paulo, 2000-2016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Destaques das demonstrações financeiras e operacionais da Petrobras em 2015</vt:lpstr>
      <vt:lpstr>Destaques das demonstrações financeiras e operacionais da Petrobras em 2015</vt:lpstr>
      <vt:lpstr>Lucro bruto, impairment, lucro operacional e lucro líquido da Petrobrás entre 2010 e 2015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Undime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Manoel Filho</dc:creator>
  <cp:lastModifiedBy>airton</cp:lastModifiedBy>
  <cp:revision>522</cp:revision>
  <cp:lastPrinted>2015-06-29T20:40:25Z</cp:lastPrinted>
  <dcterms:created xsi:type="dcterms:W3CDTF">2014-05-07T16:52:41Z</dcterms:created>
  <dcterms:modified xsi:type="dcterms:W3CDTF">2016-05-25T21:08:13Z</dcterms:modified>
</cp:coreProperties>
</file>